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3"/>
  </p:notesMasterIdLst>
  <p:handoutMasterIdLst>
    <p:handoutMasterId r:id="rId64"/>
  </p:handoutMasterIdLst>
  <p:sldIdLst>
    <p:sldId id="256" r:id="rId2"/>
    <p:sldId id="358" r:id="rId3"/>
    <p:sldId id="619" r:id="rId4"/>
    <p:sldId id="620" r:id="rId5"/>
    <p:sldId id="621" r:id="rId6"/>
    <p:sldId id="622" r:id="rId7"/>
    <p:sldId id="626" r:id="rId8"/>
    <p:sldId id="627" r:id="rId9"/>
    <p:sldId id="628" r:id="rId10"/>
    <p:sldId id="629" r:id="rId11"/>
    <p:sldId id="630" r:id="rId12"/>
    <p:sldId id="631" r:id="rId13"/>
    <p:sldId id="632" r:id="rId14"/>
    <p:sldId id="633" r:id="rId15"/>
    <p:sldId id="635" r:id="rId16"/>
    <p:sldId id="636" r:id="rId17"/>
    <p:sldId id="662" r:id="rId18"/>
    <p:sldId id="637" r:id="rId19"/>
    <p:sldId id="679" r:id="rId20"/>
    <p:sldId id="642" r:id="rId21"/>
    <p:sldId id="641" r:id="rId22"/>
    <p:sldId id="645" r:id="rId23"/>
    <p:sldId id="647" r:id="rId24"/>
    <p:sldId id="648" r:id="rId25"/>
    <p:sldId id="649" r:id="rId26"/>
    <p:sldId id="650" r:id="rId27"/>
    <p:sldId id="663" r:id="rId28"/>
    <p:sldId id="665" r:id="rId29"/>
    <p:sldId id="666" r:id="rId30"/>
    <p:sldId id="667" r:id="rId31"/>
    <p:sldId id="653" r:id="rId32"/>
    <p:sldId id="655" r:id="rId33"/>
    <p:sldId id="656" r:id="rId34"/>
    <p:sldId id="657" r:id="rId35"/>
    <p:sldId id="680" r:id="rId36"/>
    <p:sldId id="659" r:id="rId37"/>
    <p:sldId id="658" r:id="rId38"/>
    <p:sldId id="661" r:id="rId39"/>
    <p:sldId id="681" r:id="rId40"/>
    <p:sldId id="654" r:id="rId41"/>
    <p:sldId id="668" r:id="rId42"/>
    <p:sldId id="669" r:id="rId43"/>
    <p:sldId id="671" r:id="rId44"/>
    <p:sldId id="672" r:id="rId45"/>
    <p:sldId id="673" r:id="rId46"/>
    <p:sldId id="670" r:id="rId47"/>
    <p:sldId id="276" r:id="rId48"/>
    <p:sldId id="675" r:id="rId49"/>
    <p:sldId id="283" r:id="rId50"/>
    <p:sldId id="287" r:id="rId51"/>
    <p:sldId id="286" r:id="rId52"/>
    <p:sldId id="285" r:id="rId53"/>
    <p:sldId id="288" r:id="rId54"/>
    <p:sldId id="674" r:id="rId55"/>
    <p:sldId id="304" r:id="rId56"/>
    <p:sldId id="305" r:id="rId57"/>
    <p:sldId id="311" r:id="rId58"/>
    <p:sldId id="312" r:id="rId59"/>
    <p:sldId id="315" r:id="rId60"/>
    <p:sldId id="339" r:id="rId61"/>
    <p:sldId id="678" r:id="rId6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hiddenSlides="1" frameSlides="1"/>
  <p:clrMru>
    <a:srgbClr val="FFD7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58" autoAdjust="0"/>
    <p:restoredTop sz="94579"/>
  </p:normalViewPr>
  <p:slideViewPr>
    <p:cSldViewPr snapToObjects="1">
      <p:cViewPr varScale="1">
        <p:scale>
          <a:sx n="127" d="100"/>
          <a:sy n="127" d="100"/>
        </p:scale>
        <p:origin x="184" y="13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6AB8A2-4CDC-C644-955E-E61285109A67}" type="datetimeFigureOut">
              <a:rPr lang="en-US" smtClean="0"/>
              <a:t>10/31/23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13D43B-3BE5-D943-AF8B-60202E0F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7026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jpe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wmf>
</file>

<file path=ppt/media/image3.png>
</file>

<file path=ppt/media/image30.wmf>
</file>

<file path=ppt/media/image31.wmf>
</file>

<file path=ppt/media/image32.wmf>
</file>

<file path=ppt/media/image33.wmf>
</file>

<file path=ppt/media/image34.png>
</file>

<file path=ppt/media/image4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00213A-4496-8E41-939D-6D779164903A}" type="datetimeFigureOut">
              <a:rPr lang="en-US" smtClean="0"/>
              <a:pPr/>
              <a:t>10/31/23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E9A50-EED1-FA4E-868B-D30F9FDBA6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197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5406C2-1B2C-4329-BE8D-E32811738F9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4087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Words that have similar weights, will likely predict similar outputs, i.e., are likely to occur as context for the same words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47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4757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879D8-7B89-4B9A-A238-82BEFDAAE04D}" type="slidenum">
              <a:rPr lang="zh-TW" altLang="en-US" smtClean="0"/>
              <a:t>50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11633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2660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allows us to focus on particular regions, but we now have too many weights.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E9A50-EED1-FA4E-868B-D30F9FDBA6F4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72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7B6FE768-D535-DB4F-A86D-18423950C428}" type="datetimeFigureOut">
              <a:rPr lang="en-US" smtClean="0"/>
              <a:pPr/>
              <a:t>10/31/23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FE768-D535-DB4F-A86D-18423950C428}" type="datetimeFigureOut">
              <a:rPr lang="en-US" smtClean="0"/>
              <a:pPr/>
              <a:t>10/31/23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7B6FE768-D535-DB4F-A86D-18423950C428}" type="datetimeFigureOut">
              <a:rPr lang="en-US" smtClean="0"/>
              <a:pPr/>
              <a:t>10/31/23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FE768-D535-DB4F-A86D-18423950C428}" type="datetimeFigureOut">
              <a:rPr lang="en-US" smtClean="0"/>
              <a:pPr/>
              <a:t>10/31/23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FE768-D535-DB4F-A86D-18423950C428}" type="datetimeFigureOut">
              <a:rPr lang="en-US" smtClean="0"/>
              <a:pPr/>
              <a:t>10/31/23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7B6FE768-D535-DB4F-A86D-18423950C428}" type="datetimeFigureOut">
              <a:rPr lang="en-US" smtClean="0"/>
              <a:pPr/>
              <a:t>10/31/23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7B6FE768-D535-DB4F-A86D-18423950C428}" type="datetimeFigureOut">
              <a:rPr lang="en-US" smtClean="0"/>
              <a:pPr/>
              <a:t>10/31/23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FE768-D535-DB4F-A86D-18423950C428}" type="datetimeFigureOut">
              <a:rPr lang="en-US" smtClean="0"/>
              <a:pPr/>
              <a:t>10/31/23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FE768-D535-DB4F-A86D-18423950C428}" type="datetimeFigureOut">
              <a:rPr lang="en-US" smtClean="0"/>
              <a:pPr/>
              <a:t>10/31/23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FE768-D535-DB4F-A86D-18423950C428}" type="datetimeFigureOut">
              <a:rPr lang="en-US" smtClean="0"/>
              <a:pPr/>
              <a:t>10/31/23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7B6FE768-D535-DB4F-A86D-18423950C428}" type="datetimeFigureOut">
              <a:rPr lang="en-US" smtClean="0"/>
              <a:pPr/>
              <a:t>10/31/23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7B6FE768-D535-DB4F-A86D-18423950C428}" type="datetimeFigureOut">
              <a:rPr lang="en-US" smtClean="0"/>
              <a:pPr/>
              <a:t>10/31/23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A0076733-97FC-644E-9C9E-BE83813A8A2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7" Type="http://schemas.openxmlformats.org/officeDocument/2006/relationships/oleObject" Target="../embeddings/oleObject10.bin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.bin"/><Relationship Id="rId5" Type="http://schemas.openxmlformats.org/officeDocument/2006/relationships/image" Target="../media/image6.emf"/><Relationship Id="rId4" Type="http://schemas.openxmlformats.org/officeDocument/2006/relationships/oleObject" Target="../embeddings/oleObject8.bin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emf"/><Relationship Id="rId4" Type="http://schemas.openxmlformats.org/officeDocument/2006/relationships/oleObject" Target="../embeddings/oleObject12.bin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owardsdatascience.com/simple-introduction-to-convolutional-neural-networks-cdf8d3077bac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simple-introduction-to-convolutional-neural-networks-cdf8d3077bac" TargetMode="External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simple-introduction-to-convolutional-neural-networks-cdf8d3077bac" TargetMode="External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tiff"/><Relationship Id="rId5" Type="http://schemas.openxmlformats.org/officeDocument/2006/relationships/image" Target="../media/image26.tiff"/><Relationship Id="rId4" Type="http://schemas.openxmlformats.org/officeDocument/2006/relationships/image" Target="../media/image25.tif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tiff"/><Relationship Id="rId5" Type="http://schemas.openxmlformats.org/officeDocument/2006/relationships/image" Target="../media/image26.tiff"/><Relationship Id="rId4" Type="http://schemas.openxmlformats.org/officeDocument/2006/relationships/image" Target="../media/image25.tif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simple-introduction-to-convolutional-neural-networks-cdf8d3077bac" TargetMode="External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w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wmf"/><Relationship Id="rId4" Type="http://schemas.openxmlformats.org/officeDocument/2006/relationships/oleObject" Target="../embeddings/oleObject15.bin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mf"/><Relationship Id="rId2" Type="http://schemas.openxmlformats.org/officeDocument/2006/relationships/oleObject" Target="../embeddings/oleObject16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wmf"/><Relationship Id="rId4" Type="http://schemas.openxmlformats.org/officeDocument/2006/relationships/oleObject" Target="../embeddings/oleObject17.bin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mf"/><Relationship Id="rId2" Type="http://schemas.openxmlformats.org/officeDocument/2006/relationships/oleObject" Target="../embeddings/oleObject16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wmf"/><Relationship Id="rId4" Type="http://schemas.openxmlformats.org/officeDocument/2006/relationships/oleObject" Target="../embeddings/oleObject17.bin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w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wmf"/><Relationship Id="rId4" Type="http://schemas.openxmlformats.org/officeDocument/2006/relationships/oleObject" Target="../embeddings/oleObject19.bin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hyperlink" Target="https://adamharley.com/nn_vis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emf"/><Relationship Id="rId4" Type="http://schemas.openxmlformats.org/officeDocument/2006/relationships/oleObject" Target="../embeddings/oleObject2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7" Type="http://schemas.openxmlformats.org/officeDocument/2006/relationships/oleObject" Target="../embeddings/oleObject6.bin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6.emf"/><Relationship Id="rId4" Type="http://schemas.openxmlformats.org/officeDocument/2006/relationships/oleObject" Target="../embeddings/oleObject4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deep learning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David Kauchak</a:t>
            </a:r>
          </a:p>
          <a:p>
            <a:r>
              <a:rPr lang="en-US" dirty="0"/>
              <a:t>CS158 – Fall 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6096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What makes “deep learning” hard for NNs?</a:t>
            </a:r>
          </a:p>
        </p:txBody>
      </p:sp>
      <p:sp>
        <p:nvSpPr>
          <p:cNvPr id="4" name="Oval 12"/>
          <p:cNvSpPr>
            <a:spLocks noChangeArrowheads="1"/>
          </p:cNvSpPr>
          <p:nvPr/>
        </p:nvSpPr>
        <p:spPr bwMode="auto">
          <a:xfrm>
            <a:off x="1458087" y="3993963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Oval 12"/>
          <p:cNvSpPr>
            <a:spLocks noChangeArrowheads="1"/>
          </p:cNvSpPr>
          <p:nvPr/>
        </p:nvSpPr>
        <p:spPr bwMode="auto">
          <a:xfrm>
            <a:off x="2067687" y="3993963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2601087" y="3993963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6"/>
          <p:cNvSpPr>
            <a:spLocks noChangeArrowheads="1"/>
          </p:cNvSpPr>
          <p:nvPr/>
        </p:nvSpPr>
        <p:spPr bwMode="auto">
          <a:xfrm>
            <a:off x="1610487" y="3079563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12"/>
          <p:cNvSpPr>
            <a:spLocks noChangeArrowheads="1"/>
          </p:cNvSpPr>
          <p:nvPr/>
        </p:nvSpPr>
        <p:spPr bwMode="auto">
          <a:xfrm>
            <a:off x="2220087" y="3079563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3134487" y="3993963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2753487" y="3079563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 bwMode="auto">
          <a:xfrm rot="16200000" flipH="1">
            <a:off x="1381887" y="2698565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2" name="Straight Arrow Connector 11"/>
          <p:cNvCxnSpPr/>
          <p:nvPr/>
        </p:nvCxnSpPr>
        <p:spPr bwMode="auto">
          <a:xfrm rot="5400000">
            <a:off x="1572387" y="2660465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rot="16200000" flipH="1">
            <a:off x="1991487" y="2698564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rot="5400000">
            <a:off x="2181987" y="2660464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rot="16200000" flipH="1">
            <a:off x="2524887" y="2698565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rot="5400000">
            <a:off x="2715387" y="2660465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>
            <a:stCxn id="7" idx="4"/>
            <a:endCxn id="4" idx="0"/>
          </p:cNvCxnSpPr>
          <p:nvPr/>
        </p:nvCxnSpPr>
        <p:spPr bwMode="auto">
          <a:xfrm rot="5400000">
            <a:off x="1381887" y="3612963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Straight Arrow Connector 17"/>
          <p:cNvCxnSpPr>
            <a:stCxn id="7" idx="4"/>
            <a:endCxn id="5" idx="0"/>
          </p:cNvCxnSpPr>
          <p:nvPr/>
        </p:nvCxnSpPr>
        <p:spPr bwMode="auto">
          <a:xfrm rot="16200000" flipH="1">
            <a:off x="1686687" y="3460563"/>
            <a:ext cx="6096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>
            <a:stCxn id="7" idx="4"/>
            <a:endCxn id="6" idx="1"/>
          </p:cNvCxnSpPr>
          <p:nvPr/>
        </p:nvCxnSpPr>
        <p:spPr bwMode="auto">
          <a:xfrm rot="16200000" flipH="1">
            <a:off x="1877187" y="3270062"/>
            <a:ext cx="654237" cy="8828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Straight Arrow Connector 19"/>
          <p:cNvCxnSpPr>
            <a:stCxn id="7" idx="4"/>
            <a:endCxn id="9" idx="0"/>
          </p:cNvCxnSpPr>
          <p:nvPr/>
        </p:nvCxnSpPr>
        <p:spPr bwMode="auto">
          <a:xfrm rot="16200000" flipH="1">
            <a:off x="2220087" y="2927163"/>
            <a:ext cx="609600" cy="1524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>
            <a:stCxn id="8" idx="4"/>
            <a:endCxn id="4" idx="0"/>
          </p:cNvCxnSpPr>
          <p:nvPr/>
        </p:nvCxnSpPr>
        <p:spPr bwMode="auto">
          <a:xfrm rot="5400000">
            <a:off x="1686687" y="3308163"/>
            <a:ext cx="609600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Straight Arrow Connector 21"/>
          <p:cNvCxnSpPr>
            <a:stCxn id="8" idx="4"/>
            <a:endCxn id="5" idx="0"/>
          </p:cNvCxnSpPr>
          <p:nvPr/>
        </p:nvCxnSpPr>
        <p:spPr bwMode="auto">
          <a:xfrm rot="5400000">
            <a:off x="1991487" y="3612963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Straight Arrow Connector 22"/>
          <p:cNvCxnSpPr>
            <a:stCxn id="8" idx="5"/>
            <a:endCxn id="6" idx="0"/>
          </p:cNvCxnSpPr>
          <p:nvPr/>
        </p:nvCxnSpPr>
        <p:spPr bwMode="auto">
          <a:xfrm rot="16200000" flipH="1">
            <a:off x="2289750" y="3530225"/>
            <a:ext cx="654237" cy="2732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>
            <a:stCxn id="8" idx="5"/>
            <a:endCxn id="9" idx="0"/>
          </p:cNvCxnSpPr>
          <p:nvPr/>
        </p:nvCxnSpPr>
        <p:spPr bwMode="auto">
          <a:xfrm rot="16200000" flipH="1">
            <a:off x="2556450" y="3263525"/>
            <a:ext cx="654237" cy="806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Straight Arrow Connector 24"/>
          <p:cNvCxnSpPr>
            <a:stCxn id="10" idx="4"/>
            <a:endCxn id="4" idx="7"/>
          </p:cNvCxnSpPr>
          <p:nvPr/>
        </p:nvCxnSpPr>
        <p:spPr bwMode="auto">
          <a:xfrm rot="5400000">
            <a:off x="1984951" y="3117663"/>
            <a:ext cx="654237" cy="1187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/>
          <p:cNvCxnSpPr>
            <a:stCxn id="10" idx="5"/>
            <a:endCxn id="5" idx="0"/>
          </p:cNvCxnSpPr>
          <p:nvPr/>
        </p:nvCxnSpPr>
        <p:spPr bwMode="auto">
          <a:xfrm rot="5400000">
            <a:off x="2289751" y="3270063"/>
            <a:ext cx="654237" cy="7935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Straight Arrow Connector 26"/>
          <p:cNvCxnSpPr>
            <a:stCxn id="10" idx="4"/>
            <a:endCxn id="6" idx="0"/>
          </p:cNvCxnSpPr>
          <p:nvPr/>
        </p:nvCxnSpPr>
        <p:spPr bwMode="auto">
          <a:xfrm rot="5400000">
            <a:off x="2524887" y="3612963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8" name="Straight Arrow Connector 27"/>
          <p:cNvCxnSpPr>
            <a:stCxn id="10" idx="4"/>
            <a:endCxn id="9" idx="7"/>
          </p:cNvCxnSpPr>
          <p:nvPr/>
        </p:nvCxnSpPr>
        <p:spPr bwMode="auto">
          <a:xfrm rot="16200000" flipH="1">
            <a:off x="2823150" y="3467099"/>
            <a:ext cx="654237" cy="4887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9" name="Oval 12"/>
          <p:cNvSpPr>
            <a:spLocks noChangeArrowheads="1"/>
          </p:cNvSpPr>
          <p:nvPr/>
        </p:nvSpPr>
        <p:spPr bwMode="auto">
          <a:xfrm>
            <a:off x="1458087" y="48768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Oval 12"/>
          <p:cNvSpPr>
            <a:spLocks noChangeArrowheads="1"/>
          </p:cNvSpPr>
          <p:nvPr/>
        </p:nvSpPr>
        <p:spPr bwMode="auto">
          <a:xfrm>
            <a:off x="2067687" y="48768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Oval 12"/>
          <p:cNvSpPr>
            <a:spLocks noChangeArrowheads="1"/>
          </p:cNvSpPr>
          <p:nvPr/>
        </p:nvSpPr>
        <p:spPr bwMode="auto">
          <a:xfrm>
            <a:off x="2601087" y="48768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Oval 12"/>
          <p:cNvSpPr>
            <a:spLocks noChangeArrowheads="1"/>
          </p:cNvSpPr>
          <p:nvPr/>
        </p:nvSpPr>
        <p:spPr bwMode="auto">
          <a:xfrm>
            <a:off x="2296287" y="57150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Oval 12"/>
          <p:cNvSpPr>
            <a:spLocks noChangeArrowheads="1"/>
          </p:cNvSpPr>
          <p:nvPr/>
        </p:nvSpPr>
        <p:spPr bwMode="auto">
          <a:xfrm>
            <a:off x="3134487" y="48768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4" name="Straight Arrow Connector 33"/>
          <p:cNvCxnSpPr>
            <a:stCxn id="29" idx="5"/>
            <a:endCxn id="32" idx="1"/>
          </p:cNvCxnSpPr>
          <p:nvPr/>
        </p:nvCxnSpPr>
        <p:spPr bwMode="auto">
          <a:xfrm rot="16200000" flipH="1">
            <a:off x="1718250" y="5136963"/>
            <a:ext cx="622674" cy="6226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5" name="Straight Arrow Connector 34"/>
          <p:cNvCxnSpPr>
            <a:stCxn id="30" idx="4"/>
            <a:endCxn id="32" idx="0"/>
          </p:cNvCxnSpPr>
          <p:nvPr/>
        </p:nvCxnSpPr>
        <p:spPr bwMode="auto">
          <a:xfrm rot="16200000" flipH="1">
            <a:off x="2067687" y="5334000"/>
            <a:ext cx="5334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6" name="Straight Arrow Connector 35"/>
          <p:cNvCxnSpPr>
            <a:stCxn id="31" idx="3"/>
            <a:endCxn id="32" idx="0"/>
          </p:cNvCxnSpPr>
          <p:nvPr/>
        </p:nvCxnSpPr>
        <p:spPr bwMode="auto">
          <a:xfrm rot="5400000">
            <a:off x="2258188" y="5327463"/>
            <a:ext cx="578037" cy="197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7" name="Straight Arrow Connector 36"/>
          <p:cNvCxnSpPr>
            <a:stCxn id="33" idx="4"/>
            <a:endCxn id="32" idx="7"/>
          </p:cNvCxnSpPr>
          <p:nvPr/>
        </p:nvCxnSpPr>
        <p:spPr bwMode="auto">
          <a:xfrm rot="5400000">
            <a:off x="2632651" y="5105400"/>
            <a:ext cx="578037" cy="7304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8" name="Straight Arrow Connector 37"/>
          <p:cNvCxnSpPr/>
          <p:nvPr/>
        </p:nvCxnSpPr>
        <p:spPr bwMode="auto">
          <a:xfrm rot="5400000">
            <a:off x="2297081" y="6171406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9" name="TextBox 38"/>
          <p:cNvSpPr txBox="1"/>
          <p:nvPr/>
        </p:nvSpPr>
        <p:spPr>
          <a:xfrm>
            <a:off x="2272501" y="434624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8214406"/>
              </p:ext>
            </p:extLst>
          </p:nvPr>
        </p:nvGraphicFramePr>
        <p:xfrm>
          <a:off x="3529736" y="2519692"/>
          <a:ext cx="1905000" cy="311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320800" imgH="215900" progId="Equation.3">
                  <p:embed/>
                </p:oleObj>
              </mc:Choice>
              <mc:Fallback>
                <p:oleObj name="Equation" r:id="rId2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529736" y="2519692"/>
                        <a:ext cx="1905000" cy="3117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" name="Object 4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9248778"/>
              </p:ext>
            </p:extLst>
          </p:nvPr>
        </p:nvGraphicFramePr>
        <p:xfrm>
          <a:off x="3466236" y="2715533"/>
          <a:ext cx="3721100" cy="40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540000" imgH="279400" progId="Equation.3">
                  <p:embed/>
                </p:oleObj>
              </mc:Choice>
              <mc:Fallback>
                <p:oleObj name="Equation" r:id="rId4" imgW="2540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66236" y="2715533"/>
                        <a:ext cx="3721100" cy="40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" name="Object 4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2542902"/>
              </p:ext>
            </p:extLst>
          </p:nvPr>
        </p:nvGraphicFramePr>
        <p:xfrm>
          <a:off x="3492500" y="3276600"/>
          <a:ext cx="1905000" cy="311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320800" imgH="215900" progId="Equation.3">
                  <p:embed/>
                </p:oleObj>
              </mc:Choice>
              <mc:Fallback>
                <p:oleObj name="Equation" r:id="rId6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492500" y="3276600"/>
                        <a:ext cx="1905000" cy="3117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" name="Object 4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8589244"/>
              </p:ext>
            </p:extLst>
          </p:nvPr>
        </p:nvGraphicFramePr>
        <p:xfrm>
          <a:off x="3429000" y="3472441"/>
          <a:ext cx="3721100" cy="40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2540000" imgH="279400" progId="Equation.3">
                  <p:embed/>
                </p:oleObj>
              </mc:Choice>
              <mc:Fallback>
                <p:oleObj name="Equation" r:id="rId7" imgW="2540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29000" y="3472441"/>
                        <a:ext cx="3721100" cy="40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" name="TextBox 45"/>
          <p:cNvSpPr txBox="1"/>
          <p:nvPr/>
        </p:nvSpPr>
        <p:spPr>
          <a:xfrm>
            <a:off x="3962400" y="434624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3810000" y="4802103"/>
            <a:ext cx="5003489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Modified errors tend to get diluted as they get combined with many layers of weight corrections</a:t>
            </a:r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3810000" y="3125333"/>
            <a:ext cx="1219200" cy="175146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6330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905000"/>
            <a:ext cx="8153400" cy="4495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Growing field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Driven by:</a:t>
            </a:r>
          </a:p>
          <a:p>
            <a:pPr lvl="1"/>
            <a:r>
              <a:rPr lang="en-US" dirty="0"/>
              <a:t>Increase in data availability</a:t>
            </a:r>
          </a:p>
          <a:p>
            <a:pPr lvl="1"/>
            <a:r>
              <a:rPr lang="en-US" dirty="0"/>
              <a:t>Increase in computational power</a:t>
            </a:r>
          </a:p>
          <a:p>
            <a:pPr lvl="1"/>
            <a:r>
              <a:rPr lang="en-US" dirty="0"/>
              <a:t>Parallelizability of many of the algorithms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Involves more than just neural networks (though, they’re a very popular model)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9146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word2vec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How many people have heard of it?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is it?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3856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representations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Wine data uses word occurrences as a feature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What does this miss?</a:t>
            </a:r>
          </a:p>
        </p:txBody>
      </p:sp>
    </p:spTree>
    <p:extLst>
      <p:ext uri="{BB962C8B-B14F-4D97-AF65-F5344CB8AC3E}">
        <p14:creationId xmlns:p14="http://schemas.microsoft.com/office/powerpoint/2010/main" val="39606355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representations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676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Wine data uses word occurrences as a feature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What does this miss?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18919" y="3505200"/>
            <a:ext cx="64174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“The wine had a dark </a:t>
            </a:r>
            <a:r>
              <a:rPr lang="en-US" sz="2400" dirty="0">
                <a:solidFill>
                  <a:srgbClr val="FF6600"/>
                </a:solidFill>
              </a:rPr>
              <a:t>red</a:t>
            </a:r>
            <a:r>
              <a:rPr lang="en-US" sz="2400" dirty="0"/>
              <a:t> color”			Zinfandel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76386" y="4095928"/>
            <a:ext cx="60098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“The wine was a deep </a:t>
            </a:r>
            <a:r>
              <a:rPr lang="en-US" sz="2400" dirty="0">
                <a:solidFill>
                  <a:srgbClr val="FF6600"/>
                </a:solidFill>
              </a:rPr>
              <a:t>crimson</a:t>
            </a:r>
            <a:r>
              <a:rPr lang="en-US" sz="2400" dirty="0"/>
              <a:t> color”		label?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94935" y="5798403"/>
            <a:ext cx="70774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Would like to recognize that words have similar meaning even though they aren’t lexically the same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2000" y="4701063"/>
            <a:ext cx="60098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“The wine was a deep </a:t>
            </a:r>
            <a:r>
              <a:rPr lang="en-US" sz="2400" dirty="0">
                <a:solidFill>
                  <a:srgbClr val="FF6600"/>
                </a:solidFill>
              </a:rPr>
              <a:t>yellow</a:t>
            </a:r>
            <a:r>
              <a:rPr lang="en-US" sz="2400" dirty="0"/>
              <a:t> color”		label?</a:t>
            </a:r>
          </a:p>
        </p:txBody>
      </p:sp>
    </p:spTree>
    <p:extLst>
      <p:ext uri="{BB962C8B-B14F-4D97-AF65-F5344CB8AC3E}">
        <p14:creationId xmlns:p14="http://schemas.microsoft.com/office/powerpoint/2010/main" val="3991548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representations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219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Key idea: project words into a multi-dimensional “meaning” space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66800" y="2996624"/>
            <a:ext cx="101842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word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2438400" y="3124200"/>
            <a:ext cx="533400" cy="461665"/>
          </a:xfrm>
          <a:prstGeom prst="right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311764" y="2971800"/>
            <a:ext cx="2784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[x</a:t>
            </a:r>
            <a:r>
              <a:rPr lang="en-US" sz="3600" baseline="-25000" dirty="0"/>
              <a:t>1</a:t>
            </a:r>
            <a:r>
              <a:rPr lang="en-US" sz="3600" dirty="0"/>
              <a:t>, x</a:t>
            </a:r>
            <a:r>
              <a:rPr lang="en-US" sz="3600" baseline="-25000" dirty="0"/>
              <a:t>2</a:t>
            </a:r>
            <a:r>
              <a:rPr lang="en-US" sz="3600" dirty="0"/>
              <a:t>, …, </a:t>
            </a:r>
            <a:r>
              <a:rPr lang="en-US" sz="3600" dirty="0" err="1"/>
              <a:t>x</a:t>
            </a:r>
            <a:r>
              <a:rPr lang="en-US" sz="3600" baseline="-25000" dirty="0" err="1"/>
              <a:t>d</a:t>
            </a:r>
            <a:r>
              <a:rPr lang="en-US" sz="3600" dirty="0"/>
              <a:t>] </a:t>
            </a:r>
          </a:p>
        </p:txBody>
      </p:sp>
    </p:spTree>
    <p:extLst>
      <p:ext uri="{BB962C8B-B14F-4D97-AF65-F5344CB8AC3E}">
        <p14:creationId xmlns:p14="http://schemas.microsoft.com/office/powerpoint/2010/main" val="31198187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representations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219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Key idea: project words into a multi-dimensional “meaning” space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66800" y="2996624"/>
            <a:ext cx="101842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word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2438400" y="3124200"/>
            <a:ext cx="533400" cy="461665"/>
          </a:xfrm>
          <a:prstGeom prst="right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311764" y="2971800"/>
            <a:ext cx="2784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[x</a:t>
            </a:r>
            <a:r>
              <a:rPr lang="en-US" sz="3600" baseline="-25000" dirty="0"/>
              <a:t>1</a:t>
            </a:r>
            <a:r>
              <a:rPr lang="en-US" sz="3600" dirty="0"/>
              <a:t>, x</a:t>
            </a:r>
            <a:r>
              <a:rPr lang="en-US" sz="3600" baseline="-25000" dirty="0"/>
              <a:t>2</a:t>
            </a:r>
            <a:r>
              <a:rPr lang="en-US" sz="3600" dirty="0"/>
              <a:t>, …, </a:t>
            </a:r>
            <a:r>
              <a:rPr lang="en-US" sz="3600" dirty="0" err="1"/>
              <a:t>x</a:t>
            </a:r>
            <a:r>
              <a:rPr lang="en-US" sz="3600" baseline="-25000" dirty="0" err="1"/>
              <a:t>d</a:t>
            </a:r>
            <a:r>
              <a:rPr lang="en-US" sz="3600" dirty="0"/>
              <a:t>] </a:t>
            </a: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943600" y="5056300"/>
            <a:ext cx="1828800" cy="16764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5943600" y="4065700"/>
            <a:ext cx="0" cy="26670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943600" y="6732700"/>
            <a:ext cx="27432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45836" y="4063424"/>
            <a:ext cx="75293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red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1717436" y="4191000"/>
            <a:ext cx="533400" cy="461665"/>
          </a:xfrm>
          <a:prstGeom prst="right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590800" y="4038600"/>
            <a:ext cx="2552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[r</a:t>
            </a:r>
            <a:r>
              <a:rPr lang="en-US" sz="3600" baseline="-25000" dirty="0">
                <a:solidFill>
                  <a:srgbClr val="FF0000"/>
                </a:solidFill>
              </a:rPr>
              <a:t>1</a:t>
            </a:r>
            <a:r>
              <a:rPr lang="en-US" sz="3600" dirty="0">
                <a:solidFill>
                  <a:srgbClr val="FF0000"/>
                </a:solidFill>
              </a:rPr>
              <a:t>, r</a:t>
            </a:r>
            <a:r>
              <a:rPr lang="en-US" sz="3600" baseline="-25000" dirty="0">
                <a:solidFill>
                  <a:srgbClr val="FF0000"/>
                </a:solidFill>
              </a:rPr>
              <a:t>2</a:t>
            </a:r>
            <a:r>
              <a:rPr lang="en-US" sz="3600" dirty="0">
                <a:solidFill>
                  <a:srgbClr val="FF0000"/>
                </a:solidFill>
              </a:rPr>
              <a:t>, …, </a:t>
            </a:r>
            <a:r>
              <a:rPr lang="en-US" sz="3600" dirty="0" err="1">
                <a:solidFill>
                  <a:srgbClr val="FF0000"/>
                </a:solidFill>
              </a:rPr>
              <a:t>r</a:t>
            </a:r>
            <a:r>
              <a:rPr lang="en-US" sz="3600" baseline="-25000" dirty="0" err="1">
                <a:solidFill>
                  <a:srgbClr val="FF0000"/>
                </a:solidFill>
              </a:rPr>
              <a:t>d</a:t>
            </a:r>
            <a:r>
              <a:rPr lang="en-US" sz="3600" dirty="0">
                <a:solidFill>
                  <a:srgbClr val="FF0000"/>
                </a:solidFill>
              </a:rPr>
              <a:t>] 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533400" y="3810000"/>
            <a:ext cx="8378952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6200" y="5090755"/>
            <a:ext cx="136447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6600"/>
                </a:solidFill>
              </a:rPr>
              <a:t>crimson</a:t>
            </a:r>
          </a:p>
        </p:txBody>
      </p:sp>
      <p:sp>
        <p:nvSpPr>
          <p:cNvPr id="19" name="Right Arrow 18"/>
          <p:cNvSpPr/>
          <p:nvPr/>
        </p:nvSpPr>
        <p:spPr>
          <a:xfrm>
            <a:off x="1750953" y="5181600"/>
            <a:ext cx="533400" cy="461665"/>
          </a:xfrm>
          <a:prstGeom prst="right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2624317" y="5029200"/>
            <a:ext cx="26246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6600"/>
                </a:solidFill>
              </a:rPr>
              <a:t>[c</a:t>
            </a:r>
            <a:r>
              <a:rPr lang="en-US" sz="3600" baseline="-25000" dirty="0">
                <a:solidFill>
                  <a:srgbClr val="FF6600"/>
                </a:solidFill>
              </a:rPr>
              <a:t>1</a:t>
            </a:r>
            <a:r>
              <a:rPr lang="en-US" sz="3600" dirty="0">
                <a:solidFill>
                  <a:srgbClr val="FF6600"/>
                </a:solidFill>
              </a:rPr>
              <a:t>, c</a:t>
            </a:r>
            <a:r>
              <a:rPr lang="en-US" sz="3600" baseline="-25000" dirty="0">
                <a:solidFill>
                  <a:srgbClr val="FF6600"/>
                </a:solidFill>
              </a:rPr>
              <a:t>2</a:t>
            </a:r>
            <a:r>
              <a:rPr lang="en-US" sz="3600" dirty="0">
                <a:solidFill>
                  <a:srgbClr val="FF6600"/>
                </a:solidFill>
              </a:rPr>
              <a:t>, …, c</a:t>
            </a:r>
            <a:r>
              <a:rPr lang="en-US" sz="3600" baseline="-25000" dirty="0">
                <a:solidFill>
                  <a:srgbClr val="FF6600"/>
                </a:solidFill>
              </a:rPr>
              <a:t>d</a:t>
            </a:r>
            <a:r>
              <a:rPr lang="en-US" sz="3600" dirty="0">
                <a:solidFill>
                  <a:srgbClr val="FF6600"/>
                </a:solidFill>
              </a:rPr>
              <a:t>] 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535163" y="5100961"/>
            <a:ext cx="12372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[r</a:t>
            </a:r>
            <a:r>
              <a:rPr lang="en-US" sz="1600" baseline="-25000" dirty="0">
                <a:solidFill>
                  <a:srgbClr val="FF0000"/>
                </a:solidFill>
              </a:rPr>
              <a:t>1</a:t>
            </a:r>
            <a:r>
              <a:rPr lang="en-US" sz="1600" dirty="0">
                <a:solidFill>
                  <a:srgbClr val="FF0000"/>
                </a:solidFill>
              </a:rPr>
              <a:t>, r</a:t>
            </a:r>
            <a:r>
              <a:rPr lang="en-US" sz="1600" baseline="-25000" dirty="0">
                <a:solidFill>
                  <a:srgbClr val="FF0000"/>
                </a:solidFill>
              </a:rPr>
              <a:t>2</a:t>
            </a:r>
            <a:r>
              <a:rPr lang="en-US" sz="1600" dirty="0">
                <a:solidFill>
                  <a:srgbClr val="FF0000"/>
                </a:solidFill>
              </a:rPr>
              <a:t>, …, </a:t>
            </a:r>
            <a:r>
              <a:rPr lang="en-US" sz="1600" dirty="0" err="1">
                <a:solidFill>
                  <a:srgbClr val="FF0000"/>
                </a:solidFill>
              </a:rPr>
              <a:t>r</a:t>
            </a:r>
            <a:r>
              <a:rPr lang="en-US" sz="1600" baseline="-25000" dirty="0" err="1">
                <a:solidFill>
                  <a:srgbClr val="FF0000"/>
                </a:solidFill>
              </a:rPr>
              <a:t>d</a:t>
            </a:r>
            <a:r>
              <a:rPr lang="en-US" sz="1600" dirty="0">
                <a:solidFill>
                  <a:srgbClr val="FF0000"/>
                </a:solidFill>
              </a:rPr>
              <a:t>] 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11363" y="5410200"/>
            <a:ext cx="12690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6600"/>
                </a:solidFill>
              </a:rPr>
              <a:t>[c</a:t>
            </a:r>
            <a:r>
              <a:rPr lang="en-US" sz="1600" baseline="-25000" dirty="0">
                <a:solidFill>
                  <a:srgbClr val="FF6600"/>
                </a:solidFill>
              </a:rPr>
              <a:t>1</a:t>
            </a:r>
            <a:r>
              <a:rPr lang="en-US" sz="1600" dirty="0">
                <a:solidFill>
                  <a:srgbClr val="FF6600"/>
                </a:solidFill>
              </a:rPr>
              <a:t>, c</a:t>
            </a:r>
            <a:r>
              <a:rPr lang="en-US" sz="1600" baseline="-25000" dirty="0">
                <a:solidFill>
                  <a:srgbClr val="FF6600"/>
                </a:solidFill>
              </a:rPr>
              <a:t>2</a:t>
            </a:r>
            <a:r>
              <a:rPr lang="en-US" sz="1600" dirty="0">
                <a:solidFill>
                  <a:srgbClr val="FF6600"/>
                </a:solidFill>
              </a:rPr>
              <a:t>, …, c</a:t>
            </a:r>
            <a:r>
              <a:rPr lang="en-US" sz="1600" baseline="-25000" dirty="0">
                <a:solidFill>
                  <a:srgbClr val="FF6600"/>
                </a:solidFill>
              </a:rPr>
              <a:t>d</a:t>
            </a:r>
            <a:r>
              <a:rPr lang="en-US" sz="1600" dirty="0">
                <a:solidFill>
                  <a:srgbClr val="FF6600"/>
                </a:solidFill>
              </a:rPr>
              <a:t>] </a:t>
            </a:r>
          </a:p>
        </p:txBody>
      </p:sp>
      <p:sp>
        <p:nvSpPr>
          <p:cNvPr id="23" name="Oval 22"/>
          <p:cNvSpPr/>
          <p:nvPr/>
        </p:nvSpPr>
        <p:spPr>
          <a:xfrm>
            <a:off x="7714237" y="5257800"/>
            <a:ext cx="134363" cy="154615"/>
          </a:xfrm>
          <a:prstGeom prst="ellipse">
            <a:avLst/>
          </a:prstGeom>
          <a:solidFill>
            <a:srgbClr val="FF000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7790437" y="5486400"/>
            <a:ext cx="134363" cy="154615"/>
          </a:xfrm>
          <a:prstGeom prst="ellipse">
            <a:avLst/>
          </a:prstGeom>
          <a:solidFill>
            <a:srgbClr val="FF660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214369" y="6005155"/>
            <a:ext cx="123343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D70A"/>
                </a:solidFill>
              </a:rPr>
              <a:t>yellow</a:t>
            </a:r>
          </a:p>
        </p:txBody>
      </p:sp>
      <p:sp>
        <p:nvSpPr>
          <p:cNvPr id="26" name="Right Arrow 25"/>
          <p:cNvSpPr/>
          <p:nvPr/>
        </p:nvSpPr>
        <p:spPr>
          <a:xfrm>
            <a:off x="1750953" y="6096000"/>
            <a:ext cx="533400" cy="461665"/>
          </a:xfrm>
          <a:prstGeom prst="right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624317" y="5943600"/>
            <a:ext cx="2784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D70A"/>
                </a:solidFill>
              </a:rPr>
              <a:t>[y</a:t>
            </a:r>
            <a:r>
              <a:rPr lang="en-US" sz="3600" baseline="-25000" dirty="0">
                <a:solidFill>
                  <a:srgbClr val="FFD70A"/>
                </a:solidFill>
              </a:rPr>
              <a:t>1</a:t>
            </a:r>
            <a:r>
              <a:rPr lang="en-US" sz="3600" dirty="0">
                <a:solidFill>
                  <a:srgbClr val="FFD70A"/>
                </a:solidFill>
              </a:rPr>
              <a:t>, y</a:t>
            </a:r>
            <a:r>
              <a:rPr lang="en-US" sz="3600" baseline="-25000" dirty="0">
                <a:solidFill>
                  <a:srgbClr val="FFD70A"/>
                </a:solidFill>
              </a:rPr>
              <a:t>2</a:t>
            </a:r>
            <a:r>
              <a:rPr lang="en-US" sz="3600" dirty="0">
                <a:solidFill>
                  <a:srgbClr val="FFD70A"/>
                </a:solidFill>
              </a:rPr>
              <a:t>, …, </a:t>
            </a:r>
            <a:r>
              <a:rPr lang="en-US" sz="3600" dirty="0" err="1">
                <a:solidFill>
                  <a:srgbClr val="FFD70A"/>
                </a:solidFill>
              </a:rPr>
              <a:t>y</a:t>
            </a:r>
            <a:r>
              <a:rPr lang="en-US" sz="3600" baseline="-25000" dirty="0" err="1">
                <a:solidFill>
                  <a:srgbClr val="FFD70A"/>
                </a:solidFill>
              </a:rPr>
              <a:t>d</a:t>
            </a:r>
            <a:r>
              <a:rPr lang="en-US" sz="3600" dirty="0">
                <a:solidFill>
                  <a:srgbClr val="FFD70A"/>
                </a:solidFill>
              </a:rPr>
              <a:t>] 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858000" y="4191000"/>
            <a:ext cx="13400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D70A"/>
                </a:solidFill>
              </a:rPr>
              <a:t>[y</a:t>
            </a:r>
            <a:r>
              <a:rPr lang="en-US" sz="1600" baseline="-25000" dirty="0">
                <a:solidFill>
                  <a:srgbClr val="FFD70A"/>
                </a:solidFill>
              </a:rPr>
              <a:t>1</a:t>
            </a:r>
            <a:r>
              <a:rPr lang="en-US" sz="1600" dirty="0">
                <a:solidFill>
                  <a:srgbClr val="FFD70A"/>
                </a:solidFill>
              </a:rPr>
              <a:t>, y</a:t>
            </a:r>
            <a:r>
              <a:rPr lang="en-US" sz="1600" baseline="-25000" dirty="0">
                <a:solidFill>
                  <a:srgbClr val="FFD70A"/>
                </a:solidFill>
              </a:rPr>
              <a:t>2</a:t>
            </a:r>
            <a:r>
              <a:rPr lang="en-US" sz="1600" dirty="0">
                <a:solidFill>
                  <a:srgbClr val="FFD70A"/>
                </a:solidFill>
              </a:rPr>
              <a:t>, …, </a:t>
            </a:r>
            <a:r>
              <a:rPr lang="en-US" sz="1600" dirty="0" err="1">
                <a:solidFill>
                  <a:srgbClr val="FFD70A"/>
                </a:solidFill>
              </a:rPr>
              <a:t>y</a:t>
            </a:r>
            <a:r>
              <a:rPr lang="en-US" sz="1600" baseline="-25000" dirty="0" err="1">
                <a:solidFill>
                  <a:srgbClr val="FFD70A"/>
                </a:solidFill>
              </a:rPr>
              <a:t>d</a:t>
            </a:r>
            <a:r>
              <a:rPr lang="en-US" sz="1600" dirty="0">
                <a:solidFill>
                  <a:srgbClr val="FFD70A"/>
                </a:solidFill>
              </a:rPr>
              <a:t>] </a:t>
            </a:r>
          </a:p>
        </p:txBody>
      </p:sp>
      <p:sp>
        <p:nvSpPr>
          <p:cNvPr id="29" name="Oval 28"/>
          <p:cNvSpPr/>
          <p:nvPr/>
        </p:nvSpPr>
        <p:spPr>
          <a:xfrm>
            <a:off x="8153400" y="4343400"/>
            <a:ext cx="134363" cy="154615"/>
          </a:xfrm>
          <a:prstGeom prst="ellipse">
            <a:avLst/>
          </a:prstGeom>
          <a:solidFill>
            <a:srgbClr val="FFD70A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2528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representations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219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Key idea: project words into a multi-dimensional “meaning” space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66800" y="2996624"/>
            <a:ext cx="101842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word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2438400" y="3124200"/>
            <a:ext cx="533400" cy="461665"/>
          </a:xfrm>
          <a:prstGeom prst="right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311764" y="2971800"/>
            <a:ext cx="2784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[x</a:t>
            </a:r>
            <a:r>
              <a:rPr lang="en-US" sz="3600" baseline="-25000" dirty="0"/>
              <a:t>1</a:t>
            </a:r>
            <a:r>
              <a:rPr lang="en-US" sz="3600" dirty="0"/>
              <a:t>, x</a:t>
            </a:r>
            <a:r>
              <a:rPr lang="en-US" sz="3600" baseline="-25000" dirty="0"/>
              <a:t>2</a:t>
            </a:r>
            <a:r>
              <a:rPr lang="en-US" sz="3600" dirty="0"/>
              <a:t>, …, </a:t>
            </a:r>
            <a:r>
              <a:rPr lang="en-US" sz="3600" dirty="0" err="1"/>
              <a:t>x</a:t>
            </a:r>
            <a:r>
              <a:rPr lang="en-US" sz="3600" baseline="-25000" dirty="0" err="1"/>
              <a:t>d</a:t>
            </a:r>
            <a:r>
              <a:rPr lang="en-US" sz="3600" dirty="0"/>
              <a:t>]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4038600"/>
            <a:ext cx="8080248" cy="2667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idea of word representations is not new: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/>
              <a:t>Co-occurrence matrices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/>
              <a:t>Latent Semantic Analysis (LSA)</a:t>
            </a:r>
          </a:p>
          <a:p>
            <a:pPr marL="285750" indent="-285750">
              <a:buFont typeface="Arial"/>
              <a:buChar char="•"/>
            </a:pPr>
            <a:endParaRPr lang="en-US" sz="2800" dirty="0"/>
          </a:p>
          <a:p>
            <a:r>
              <a:rPr lang="en-US" sz="2800" dirty="0"/>
              <a:t>New idea: learn word representation using a task-driven approach</a:t>
            </a:r>
          </a:p>
        </p:txBody>
      </p:sp>
    </p:spTree>
    <p:extLst>
      <p:ext uri="{BB962C8B-B14F-4D97-AF65-F5344CB8AC3E}">
        <p14:creationId xmlns:p14="http://schemas.microsoft.com/office/powerpoint/2010/main" val="23425207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prediction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524000" y="1981200"/>
            <a:ext cx="6324600" cy="6096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8000"/>
                </a:solidFill>
              </a:rPr>
              <a:t>I like to eat </a:t>
            </a:r>
            <a:r>
              <a:rPr lang="en-US" dirty="0">
                <a:solidFill>
                  <a:srgbClr val="FF6600"/>
                </a:solidFill>
              </a:rPr>
              <a:t>bananas</a:t>
            </a:r>
            <a:r>
              <a:rPr lang="en-US" dirty="0"/>
              <a:t> </a:t>
            </a:r>
            <a:r>
              <a:rPr lang="en-US" dirty="0">
                <a:solidFill>
                  <a:srgbClr val="008000"/>
                </a:solidFill>
              </a:rPr>
              <a:t>with cream cheese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23368" y="3429000"/>
            <a:ext cx="766452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Given a </a:t>
            </a:r>
            <a:r>
              <a:rPr lang="en-US" sz="2800" dirty="0">
                <a:solidFill>
                  <a:srgbClr val="00B050"/>
                </a:solidFill>
              </a:rPr>
              <a:t>context</a:t>
            </a:r>
            <a:r>
              <a:rPr lang="en-US" sz="2800" dirty="0"/>
              <a:t> of words</a:t>
            </a:r>
          </a:p>
          <a:p>
            <a:endParaRPr lang="en-US" sz="2800" dirty="0"/>
          </a:p>
          <a:p>
            <a:r>
              <a:rPr lang="en-US" sz="2800" dirty="0"/>
              <a:t>Predict what </a:t>
            </a:r>
            <a:r>
              <a:rPr lang="en-US" sz="2800" dirty="0">
                <a:solidFill>
                  <a:srgbClr val="EE6F2D"/>
                </a:solidFill>
              </a:rPr>
              <a:t>words</a:t>
            </a:r>
            <a:r>
              <a:rPr lang="en-US" sz="2800" dirty="0"/>
              <a:t> are likely to occur in that context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 flipV="1">
            <a:off x="2286000" y="2590800"/>
            <a:ext cx="381000" cy="9144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2667000" y="2590800"/>
            <a:ext cx="3429000" cy="9144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3124200" y="2590800"/>
            <a:ext cx="838200" cy="17526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02081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prediction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990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Given text, can generate lots of examples: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97193" y="2819400"/>
            <a:ext cx="6324600" cy="6096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/>
              <a:buNone/>
            </a:pPr>
            <a:r>
              <a:rPr lang="en-US" dirty="0"/>
              <a:t>I like to eat bananas with cream cheese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12648" y="3591640"/>
            <a:ext cx="97174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8000"/>
                </a:solidFill>
              </a:rPr>
              <a:t>input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876800" y="3591640"/>
            <a:ext cx="181331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6600"/>
                </a:solidFill>
              </a:rPr>
              <a:t>prediction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9210" y="4191000"/>
            <a:ext cx="3173878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___ like to eat</a:t>
            </a:r>
          </a:p>
          <a:p>
            <a:endParaRPr lang="en-US" dirty="0"/>
          </a:p>
          <a:p>
            <a:r>
              <a:rPr lang="en-US" dirty="0"/>
              <a:t>I ___ to eat bananas</a:t>
            </a:r>
          </a:p>
          <a:p>
            <a:endParaRPr lang="en-US" dirty="0"/>
          </a:p>
          <a:p>
            <a:r>
              <a:rPr lang="en-US" dirty="0"/>
              <a:t>I like ___ eat bananas with</a:t>
            </a:r>
          </a:p>
          <a:p>
            <a:endParaRPr lang="en-US" dirty="0"/>
          </a:p>
          <a:p>
            <a:r>
              <a:rPr lang="en-US" dirty="0"/>
              <a:t>I like to ___ bananas with cream</a:t>
            </a:r>
          </a:p>
          <a:p>
            <a:endParaRPr lang="en-US" dirty="0"/>
          </a:p>
          <a:p>
            <a:r>
              <a:rPr lang="en-US" dirty="0"/>
              <a:t>…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29200" y="4191000"/>
            <a:ext cx="497778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</a:t>
            </a:r>
          </a:p>
          <a:p>
            <a:endParaRPr lang="en-US" dirty="0"/>
          </a:p>
          <a:p>
            <a:r>
              <a:rPr lang="en-US" dirty="0"/>
              <a:t>like</a:t>
            </a:r>
          </a:p>
          <a:p>
            <a:endParaRPr lang="en-US" dirty="0"/>
          </a:p>
          <a:p>
            <a:r>
              <a:rPr lang="en-US" dirty="0"/>
              <a:t>to</a:t>
            </a:r>
          </a:p>
          <a:p>
            <a:endParaRPr lang="en-US" dirty="0"/>
          </a:p>
          <a:p>
            <a:r>
              <a:rPr lang="en-US" dirty="0"/>
              <a:t>eat</a:t>
            </a:r>
          </a:p>
          <a:p>
            <a:endParaRPr lang="en-US" dirty="0"/>
          </a:p>
          <a:p>
            <a:r>
              <a:rPr lang="en-US" dirty="0"/>
              <a:t>…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304800" y="4176416"/>
            <a:ext cx="2743200" cy="14584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868704" y="4195472"/>
            <a:ext cx="2743200" cy="14584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4940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Admin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Assignment 8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Schedule for the rest of the semester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prediction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609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Use data like this to learn a distribution:</a:t>
            </a:r>
            <a:endParaRPr lang="en-US" sz="3200" dirty="0">
              <a:solidFill>
                <a:srgbClr val="FF6600"/>
              </a:solidFill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7193903"/>
              </p:ext>
            </p:extLst>
          </p:nvPr>
        </p:nvGraphicFramePr>
        <p:xfrm>
          <a:off x="1447800" y="4038600"/>
          <a:ext cx="4751294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346200" imgH="215900" progId="Equation.3">
                  <p:embed/>
                </p:oleObj>
              </mc:Choice>
              <mc:Fallback>
                <p:oleObj name="Equation" r:id="rId2" imgW="1346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47800" y="4038600"/>
                        <a:ext cx="4751294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1513841"/>
              </p:ext>
            </p:extLst>
          </p:nvPr>
        </p:nvGraphicFramePr>
        <p:xfrm>
          <a:off x="1447800" y="2765425"/>
          <a:ext cx="3854450" cy="717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092200" imgH="203200" progId="Equation.3">
                  <p:embed/>
                </p:oleObj>
              </mc:Choice>
              <mc:Fallback>
                <p:oleObj name="Equation" r:id="rId4" imgW="1092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47800" y="2765425"/>
                        <a:ext cx="3854450" cy="717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Left Brace 3"/>
          <p:cNvSpPr/>
          <p:nvPr/>
        </p:nvSpPr>
        <p:spPr>
          <a:xfrm rot="16200000">
            <a:off x="3390900" y="4152018"/>
            <a:ext cx="304800" cy="1600200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Brace 6"/>
          <p:cNvSpPr/>
          <p:nvPr/>
        </p:nvSpPr>
        <p:spPr>
          <a:xfrm rot="16200000">
            <a:off x="5028615" y="4152900"/>
            <a:ext cx="304800" cy="1600200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748067" y="5295885"/>
            <a:ext cx="1416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words before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93781" y="5295885"/>
            <a:ext cx="1253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words after</a:t>
            </a:r>
          </a:p>
        </p:txBody>
      </p:sp>
    </p:spTree>
    <p:extLst>
      <p:ext uri="{BB962C8B-B14F-4D97-AF65-F5344CB8AC3E}">
        <p14:creationId xmlns:p14="http://schemas.microsoft.com/office/powerpoint/2010/main" val="9047276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Train a neural network on this problem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622748"/>
            <a:ext cx="4419600" cy="491831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29200" y="6356392"/>
            <a:ext cx="3967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arxiv.org</a:t>
            </a:r>
            <a:r>
              <a:rPr lang="en-US" dirty="0"/>
              <a:t>/</a:t>
            </a:r>
            <a:r>
              <a:rPr lang="en-US" dirty="0" err="1"/>
              <a:t>pdf</a:t>
            </a:r>
            <a:r>
              <a:rPr lang="en-US" dirty="0"/>
              <a:t>/1301.3781v3.pdf</a:t>
            </a:r>
          </a:p>
        </p:txBody>
      </p:sp>
    </p:spTree>
    <p:extLst>
      <p:ext uri="{BB962C8B-B14F-4D97-AF65-F5344CB8AC3E}">
        <p14:creationId xmlns:p14="http://schemas.microsoft.com/office/powerpoint/2010/main" val="27535577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Encoding words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66800" y="2057400"/>
            <a:ext cx="670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How can we input a “word” into a network?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600" y="4495800"/>
            <a:ext cx="1600200" cy="1479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1496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“One-hot” encoding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648" y="1676400"/>
            <a:ext cx="83027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</a:rPr>
              <a:t>For a vocabulary of V words, have V input nodes</a:t>
            </a:r>
          </a:p>
          <a:p>
            <a:endParaRPr lang="en-US" sz="2800" dirty="0">
              <a:solidFill>
                <a:srgbClr val="0000FF"/>
              </a:solidFill>
            </a:endParaRPr>
          </a:p>
          <a:p>
            <a:r>
              <a:rPr lang="en-US" sz="2800" dirty="0">
                <a:solidFill>
                  <a:srgbClr val="0000FF"/>
                </a:solidFill>
              </a:rPr>
              <a:t>All inputs are 0 except the for the one corresponding to the word </a:t>
            </a:r>
          </a:p>
        </p:txBody>
      </p:sp>
      <p:sp>
        <p:nvSpPr>
          <p:cNvPr id="12" name="Oval 11"/>
          <p:cNvSpPr/>
          <p:nvPr/>
        </p:nvSpPr>
        <p:spPr>
          <a:xfrm>
            <a:off x="3704003" y="3786266"/>
            <a:ext cx="6858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3714775" y="4398512"/>
            <a:ext cx="675027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3714776" y="5386466"/>
            <a:ext cx="675026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3704003" y="6300866"/>
            <a:ext cx="6858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696222" y="477951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669505" y="576746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704003" y="3797934"/>
            <a:ext cx="297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</a:t>
            </a:r>
            <a:endParaRPr lang="en-US" sz="16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3710925" y="4362112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apple</a:t>
            </a:r>
            <a:endParaRPr lang="en-US" sz="1600" baseline="-25000" dirty="0"/>
          </a:p>
        </p:txBody>
      </p:sp>
      <p:sp>
        <p:nvSpPr>
          <p:cNvPr id="21" name="TextBox 20"/>
          <p:cNvSpPr txBox="1"/>
          <p:nvPr/>
        </p:nvSpPr>
        <p:spPr>
          <a:xfrm>
            <a:off x="3627803" y="5352712"/>
            <a:ext cx="8172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banana</a:t>
            </a:r>
            <a:endParaRPr lang="en-US" sz="16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3648752" y="6300866"/>
            <a:ext cx="6657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zebra</a:t>
            </a:r>
            <a:endParaRPr lang="en-US" sz="1600" baseline="-25000" dirty="0"/>
          </a:p>
        </p:txBody>
      </p:sp>
      <p:sp>
        <p:nvSpPr>
          <p:cNvPr id="23" name="Right Brace 22"/>
          <p:cNvSpPr/>
          <p:nvPr/>
        </p:nvSpPr>
        <p:spPr>
          <a:xfrm>
            <a:off x="4618403" y="3786266"/>
            <a:ext cx="609600" cy="2853154"/>
          </a:xfrm>
          <a:prstGeom prst="righ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257800" y="5017134"/>
            <a:ext cx="11831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V nodes</a:t>
            </a:r>
          </a:p>
        </p:txBody>
      </p:sp>
    </p:spTree>
    <p:extLst>
      <p:ext uri="{BB962C8B-B14F-4D97-AF65-F5344CB8AC3E}">
        <p14:creationId xmlns:p14="http://schemas.microsoft.com/office/powerpoint/2010/main" val="7434402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“One-hot” encoding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648" y="1676400"/>
            <a:ext cx="83027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</a:rPr>
              <a:t>For a vocabulary of V words, have V input nodes</a:t>
            </a:r>
          </a:p>
          <a:p>
            <a:endParaRPr lang="en-US" sz="2800" dirty="0">
              <a:solidFill>
                <a:srgbClr val="0000FF"/>
              </a:solidFill>
            </a:endParaRPr>
          </a:p>
          <a:p>
            <a:r>
              <a:rPr lang="en-US" sz="2800" dirty="0">
                <a:solidFill>
                  <a:srgbClr val="0000FF"/>
                </a:solidFill>
              </a:rPr>
              <a:t>All inputs are 0 except the for the one corresponding to the word </a:t>
            </a:r>
          </a:p>
        </p:txBody>
      </p:sp>
      <p:sp>
        <p:nvSpPr>
          <p:cNvPr id="12" name="Oval 11"/>
          <p:cNvSpPr/>
          <p:nvPr/>
        </p:nvSpPr>
        <p:spPr>
          <a:xfrm>
            <a:off x="3704003" y="3786266"/>
            <a:ext cx="6858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3714775" y="4398512"/>
            <a:ext cx="675027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3714776" y="5386466"/>
            <a:ext cx="675026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3704003" y="6300866"/>
            <a:ext cx="6858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696222" y="477951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669505" y="576746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704003" y="3797934"/>
            <a:ext cx="297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</a:t>
            </a:r>
            <a:endParaRPr lang="en-US" sz="16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3710925" y="4362112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apple</a:t>
            </a:r>
            <a:endParaRPr lang="en-US" sz="1600" baseline="-25000" dirty="0"/>
          </a:p>
        </p:txBody>
      </p:sp>
      <p:sp>
        <p:nvSpPr>
          <p:cNvPr id="21" name="TextBox 20"/>
          <p:cNvSpPr txBox="1"/>
          <p:nvPr/>
        </p:nvSpPr>
        <p:spPr>
          <a:xfrm>
            <a:off x="3627803" y="5352712"/>
            <a:ext cx="8172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banana</a:t>
            </a:r>
            <a:endParaRPr lang="en-US" sz="16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3648752" y="6300866"/>
            <a:ext cx="6657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zebra</a:t>
            </a:r>
            <a:endParaRPr lang="en-US" sz="1600" baseline="-25000" dirty="0"/>
          </a:p>
        </p:txBody>
      </p:sp>
      <p:sp>
        <p:nvSpPr>
          <p:cNvPr id="3" name="TextBox 2"/>
          <p:cNvSpPr txBox="1"/>
          <p:nvPr/>
        </p:nvSpPr>
        <p:spPr>
          <a:xfrm>
            <a:off x="76200" y="4876800"/>
            <a:ext cx="11335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banana</a:t>
            </a:r>
          </a:p>
        </p:txBody>
      </p:sp>
      <p:sp>
        <p:nvSpPr>
          <p:cNvPr id="4" name="Right Arrow 3"/>
          <p:cNvSpPr/>
          <p:nvPr/>
        </p:nvSpPr>
        <p:spPr>
          <a:xfrm>
            <a:off x="1219200" y="4779512"/>
            <a:ext cx="685800" cy="783088"/>
          </a:xfrm>
          <a:prstGeom prst="right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116970" y="3733800"/>
            <a:ext cx="312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13355" y="4382785"/>
            <a:ext cx="312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116970" y="6312534"/>
            <a:ext cx="312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145100" y="5338465"/>
            <a:ext cx="312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1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00" y="4415366"/>
            <a:ext cx="1600200" cy="1479755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4648200" y="3797934"/>
            <a:ext cx="1828800" cy="1078866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4648200" y="5977797"/>
            <a:ext cx="1828800" cy="661623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741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“One-hot” encoding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648" y="1676400"/>
            <a:ext cx="83027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</a:rPr>
              <a:t>For a vocabulary of V words, have V input nodes</a:t>
            </a:r>
          </a:p>
          <a:p>
            <a:endParaRPr lang="en-US" sz="2800" dirty="0">
              <a:solidFill>
                <a:srgbClr val="0000FF"/>
              </a:solidFill>
            </a:endParaRPr>
          </a:p>
          <a:p>
            <a:r>
              <a:rPr lang="en-US" sz="2800" dirty="0">
                <a:solidFill>
                  <a:srgbClr val="0000FF"/>
                </a:solidFill>
              </a:rPr>
              <a:t>All inputs are 0 except the for the one corresponding to the word </a:t>
            </a:r>
          </a:p>
        </p:txBody>
      </p:sp>
      <p:sp>
        <p:nvSpPr>
          <p:cNvPr id="12" name="Oval 11"/>
          <p:cNvSpPr/>
          <p:nvPr/>
        </p:nvSpPr>
        <p:spPr>
          <a:xfrm>
            <a:off x="3704003" y="3786266"/>
            <a:ext cx="6858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3714775" y="4398512"/>
            <a:ext cx="675027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3714776" y="5386466"/>
            <a:ext cx="675026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3704003" y="6300866"/>
            <a:ext cx="6858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696222" y="477951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669505" y="576746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704003" y="3797934"/>
            <a:ext cx="297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</a:t>
            </a:r>
            <a:endParaRPr lang="en-US" sz="16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3710925" y="4362112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apple</a:t>
            </a:r>
            <a:endParaRPr lang="en-US" sz="1600" baseline="-25000" dirty="0"/>
          </a:p>
        </p:txBody>
      </p:sp>
      <p:sp>
        <p:nvSpPr>
          <p:cNvPr id="21" name="TextBox 20"/>
          <p:cNvSpPr txBox="1"/>
          <p:nvPr/>
        </p:nvSpPr>
        <p:spPr>
          <a:xfrm>
            <a:off x="3627803" y="5352712"/>
            <a:ext cx="8172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banana</a:t>
            </a:r>
            <a:endParaRPr lang="en-US" sz="16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3648752" y="6300866"/>
            <a:ext cx="6657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zebra</a:t>
            </a:r>
            <a:endParaRPr lang="en-US" sz="1600" baseline="-25000" dirty="0"/>
          </a:p>
        </p:txBody>
      </p:sp>
      <p:sp>
        <p:nvSpPr>
          <p:cNvPr id="3" name="TextBox 2"/>
          <p:cNvSpPr txBox="1"/>
          <p:nvPr/>
        </p:nvSpPr>
        <p:spPr>
          <a:xfrm>
            <a:off x="76200" y="4876800"/>
            <a:ext cx="915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apple</a:t>
            </a:r>
          </a:p>
        </p:txBody>
      </p:sp>
      <p:sp>
        <p:nvSpPr>
          <p:cNvPr id="4" name="Right Arrow 3"/>
          <p:cNvSpPr/>
          <p:nvPr/>
        </p:nvSpPr>
        <p:spPr>
          <a:xfrm>
            <a:off x="1219200" y="4779512"/>
            <a:ext cx="685800" cy="783088"/>
          </a:xfrm>
          <a:prstGeom prst="right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116970" y="3733800"/>
            <a:ext cx="312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13355" y="4382785"/>
            <a:ext cx="312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116970" y="6312534"/>
            <a:ext cx="312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145100" y="5338465"/>
            <a:ext cx="312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00" y="4415366"/>
            <a:ext cx="1600200" cy="1479755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4648200" y="3797934"/>
            <a:ext cx="1828800" cy="1078866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4648200" y="5977797"/>
            <a:ext cx="1828800" cy="661623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04522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0" y="990600"/>
            <a:ext cx="4766582" cy="4724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943600" y="1143000"/>
            <a:ext cx="1905000" cy="9144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1371600"/>
            <a:ext cx="3286724" cy="3657600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3505200" y="2895600"/>
            <a:ext cx="685800" cy="783088"/>
          </a:xfrm>
          <a:prstGeom prst="right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715000" y="4659868"/>
            <a:ext cx="181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= 100 to 1000</a:t>
            </a:r>
          </a:p>
        </p:txBody>
      </p:sp>
      <p:sp>
        <p:nvSpPr>
          <p:cNvPr id="2" name="Rectangle 1"/>
          <p:cNvSpPr/>
          <p:nvPr/>
        </p:nvSpPr>
        <p:spPr>
          <a:xfrm>
            <a:off x="4420794" y="6248400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blog.acolyer.org</a:t>
            </a:r>
            <a:r>
              <a:rPr lang="en-US" sz="1400" dirty="0"/>
              <a:t>/2016/04/21/the-amazing-power-of-word-vectors/</a:t>
            </a:r>
          </a:p>
        </p:txBody>
      </p:sp>
    </p:spTree>
    <p:extLst>
      <p:ext uri="{BB962C8B-B14F-4D97-AF65-F5344CB8AC3E}">
        <p14:creationId xmlns:p14="http://schemas.microsoft.com/office/powerpoint/2010/main" val="34230090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view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8600" y="6077634"/>
            <a:ext cx="957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 input nodes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0722" y="1676400"/>
            <a:ext cx="4766582" cy="4724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053322" y="1828800"/>
            <a:ext cx="1905000" cy="9144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981200" y="2590800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981200" y="3354769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981200" y="4876800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533400" y="5257800"/>
            <a:ext cx="1299918" cy="5334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609600" y="3735769"/>
            <a:ext cx="1223718" cy="190303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05677" y="2971800"/>
            <a:ext cx="1323123" cy="258175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609600" y="2286000"/>
            <a:ext cx="1223718" cy="44718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609600" y="2438400"/>
            <a:ext cx="1219200" cy="10668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609600" y="2590800"/>
            <a:ext cx="1223718" cy="22860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33400" y="388620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946702" y="425553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717654" y="6248400"/>
            <a:ext cx="1570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 output nodes</a:t>
            </a:r>
          </a:p>
        </p:txBody>
      </p:sp>
      <p:sp>
        <p:nvSpPr>
          <p:cNvPr id="26" name="Oval 25"/>
          <p:cNvSpPr/>
          <p:nvPr/>
        </p:nvSpPr>
        <p:spPr>
          <a:xfrm>
            <a:off x="3310195" y="2057400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3302712" y="2590800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308192" y="5470634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3302712" y="338537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295400" y="5708302"/>
            <a:ext cx="1625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hidden nodes</a:t>
            </a:r>
          </a:p>
        </p:txBody>
      </p:sp>
      <p:cxnSp>
        <p:nvCxnSpPr>
          <p:cNvPr id="39" name="Straight Connector 38"/>
          <p:cNvCxnSpPr/>
          <p:nvPr/>
        </p:nvCxnSpPr>
        <p:spPr>
          <a:xfrm>
            <a:off x="4300722" y="1676400"/>
            <a:ext cx="0" cy="47244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2438626" y="2286000"/>
            <a:ext cx="761774" cy="46220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2479127" y="2748208"/>
            <a:ext cx="721273" cy="1524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2479127" y="2996968"/>
            <a:ext cx="721273" cy="247366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438626" y="2438401"/>
            <a:ext cx="864086" cy="243839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V="1">
            <a:off x="2438626" y="2996969"/>
            <a:ext cx="871569" cy="195603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8" idx="6"/>
          </p:cNvCxnSpPr>
          <p:nvPr/>
        </p:nvCxnSpPr>
        <p:spPr>
          <a:xfrm>
            <a:off x="2362200" y="5067300"/>
            <a:ext cx="838200" cy="5715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8211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Training: </a:t>
            </a:r>
            <a:r>
              <a:rPr lang="en-US" dirty="0" err="1"/>
              <a:t>backpropagation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806996" y="5887134"/>
            <a:ext cx="957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 input nodes</a:t>
            </a:r>
          </a:p>
        </p:txBody>
      </p:sp>
      <p:sp>
        <p:nvSpPr>
          <p:cNvPr id="6" name="Oval 5"/>
          <p:cNvSpPr/>
          <p:nvPr/>
        </p:nvSpPr>
        <p:spPr>
          <a:xfrm>
            <a:off x="4559596" y="2400300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559596" y="3164269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559596" y="4686300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3111796" y="5067300"/>
            <a:ext cx="1299918" cy="5334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3187996" y="3545269"/>
            <a:ext cx="1223718" cy="190303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3084073" y="2781300"/>
            <a:ext cx="1323123" cy="258175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3187996" y="2095500"/>
            <a:ext cx="1223718" cy="44718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187996" y="2247900"/>
            <a:ext cx="1219200" cy="10668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3187996" y="2400300"/>
            <a:ext cx="1223718" cy="22860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111796" y="369570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525098" y="406503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296050" y="6057900"/>
            <a:ext cx="1570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 output nodes</a:t>
            </a:r>
          </a:p>
        </p:txBody>
      </p:sp>
      <p:sp>
        <p:nvSpPr>
          <p:cNvPr id="26" name="Oval 25"/>
          <p:cNvSpPr/>
          <p:nvPr/>
        </p:nvSpPr>
        <p:spPr>
          <a:xfrm>
            <a:off x="5888591" y="1866900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5881108" y="2400300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5886588" y="5280134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5881108" y="319487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873796" y="5517802"/>
            <a:ext cx="1625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hidden nodes</a:t>
            </a:r>
          </a:p>
        </p:txBody>
      </p:sp>
      <p:cxnSp>
        <p:nvCxnSpPr>
          <p:cNvPr id="40" name="Straight Arrow Connector 39"/>
          <p:cNvCxnSpPr/>
          <p:nvPr/>
        </p:nvCxnSpPr>
        <p:spPr>
          <a:xfrm flipV="1">
            <a:off x="5017022" y="2095500"/>
            <a:ext cx="761774" cy="46220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5057523" y="2557708"/>
            <a:ext cx="721273" cy="1524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5057523" y="2806468"/>
            <a:ext cx="721273" cy="247366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5017022" y="2247901"/>
            <a:ext cx="864086" cy="243839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V="1">
            <a:off x="5017022" y="2806469"/>
            <a:ext cx="871569" cy="195603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8" idx="6"/>
          </p:cNvCxnSpPr>
          <p:nvPr/>
        </p:nvCxnSpPr>
        <p:spPr>
          <a:xfrm>
            <a:off x="4940596" y="4876800"/>
            <a:ext cx="838200" cy="5715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36836" y="2845475"/>
            <a:ext cx="250960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___ like to eat</a:t>
            </a:r>
          </a:p>
          <a:p>
            <a:endParaRPr lang="en-US" sz="1400" dirty="0"/>
          </a:p>
          <a:p>
            <a:r>
              <a:rPr lang="en-US" sz="1400" dirty="0"/>
              <a:t>I ___ to eat bananas</a:t>
            </a:r>
          </a:p>
          <a:p>
            <a:endParaRPr lang="en-US" sz="1400" dirty="0"/>
          </a:p>
          <a:p>
            <a:r>
              <a:rPr lang="en-US" sz="1400" dirty="0"/>
              <a:t>I like ___ eat bananas with</a:t>
            </a:r>
          </a:p>
          <a:p>
            <a:endParaRPr lang="en-US" sz="1400" dirty="0"/>
          </a:p>
          <a:p>
            <a:r>
              <a:rPr lang="en-US" sz="1400" dirty="0"/>
              <a:t>I like to ___ bananas with cream</a:t>
            </a:r>
          </a:p>
          <a:p>
            <a:endParaRPr lang="en-US" sz="1400" dirty="0"/>
          </a:p>
          <a:p>
            <a:r>
              <a:rPr lang="en-US" sz="1400" dirty="0"/>
              <a:t>…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523436" y="2743200"/>
            <a:ext cx="44102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</a:t>
            </a:r>
          </a:p>
          <a:p>
            <a:endParaRPr lang="en-US" sz="1400" dirty="0"/>
          </a:p>
          <a:p>
            <a:r>
              <a:rPr lang="en-US" sz="1400" dirty="0"/>
              <a:t>like</a:t>
            </a:r>
          </a:p>
          <a:p>
            <a:endParaRPr lang="en-US" sz="1400" dirty="0"/>
          </a:p>
          <a:p>
            <a:r>
              <a:rPr lang="en-US" sz="1400" dirty="0"/>
              <a:t>to</a:t>
            </a:r>
          </a:p>
          <a:p>
            <a:endParaRPr lang="en-US" sz="1400" dirty="0"/>
          </a:p>
          <a:p>
            <a:r>
              <a:rPr lang="en-US" sz="1400" dirty="0"/>
              <a:t>eat</a:t>
            </a:r>
          </a:p>
          <a:p>
            <a:endParaRPr lang="en-US" sz="1400" dirty="0"/>
          </a:p>
          <a:p>
            <a:r>
              <a:rPr lang="en-US" sz="14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7796127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Training: </a:t>
            </a:r>
            <a:r>
              <a:rPr lang="en-US" dirty="0" err="1"/>
              <a:t>backpropagation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806996" y="5887134"/>
            <a:ext cx="957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 input nodes</a:t>
            </a:r>
          </a:p>
        </p:txBody>
      </p:sp>
      <p:sp>
        <p:nvSpPr>
          <p:cNvPr id="6" name="Oval 5"/>
          <p:cNvSpPr/>
          <p:nvPr/>
        </p:nvSpPr>
        <p:spPr>
          <a:xfrm>
            <a:off x="4559596" y="2400300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559596" y="3164269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559596" y="4686300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3111796" y="5067300"/>
            <a:ext cx="1299918" cy="5334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3187996" y="3545269"/>
            <a:ext cx="1223718" cy="190303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3084073" y="2781300"/>
            <a:ext cx="1323123" cy="258175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3187996" y="2095500"/>
            <a:ext cx="1223718" cy="44718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187996" y="2247900"/>
            <a:ext cx="1219200" cy="10668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3187996" y="2400300"/>
            <a:ext cx="1223718" cy="22860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111796" y="369570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525098" y="406503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296050" y="6057900"/>
            <a:ext cx="1570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 output nodes</a:t>
            </a:r>
          </a:p>
        </p:txBody>
      </p:sp>
      <p:sp>
        <p:nvSpPr>
          <p:cNvPr id="26" name="Oval 25"/>
          <p:cNvSpPr/>
          <p:nvPr/>
        </p:nvSpPr>
        <p:spPr>
          <a:xfrm>
            <a:off x="5888591" y="1866900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5881108" y="2400300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5886588" y="5280134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5881108" y="319487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873796" y="5517802"/>
            <a:ext cx="1625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hidden nodes</a:t>
            </a:r>
          </a:p>
        </p:txBody>
      </p:sp>
      <p:cxnSp>
        <p:nvCxnSpPr>
          <p:cNvPr id="40" name="Straight Arrow Connector 39"/>
          <p:cNvCxnSpPr/>
          <p:nvPr/>
        </p:nvCxnSpPr>
        <p:spPr>
          <a:xfrm flipV="1">
            <a:off x="5017022" y="2095500"/>
            <a:ext cx="761774" cy="46220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5057523" y="2557708"/>
            <a:ext cx="721273" cy="1524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5057523" y="2806468"/>
            <a:ext cx="721273" cy="247366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5017022" y="2247901"/>
            <a:ext cx="864086" cy="243839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V="1">
            <a:off x="5017022" y="2806469"/>
            <a:ext cx="871569" cy="195603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8" idx="6"/>
          </p:cNvCxnSpPr>
          <p:nvPr/>
        </p:nvCxnSpPr>
        <p:spPr>
          <a:xfrm>
            <a:off x="4940596" y="4876800"/>
            <a:ext cx="838200" cy="5715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97387" y="1447800"/>
            <a:ext cx="284174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>
              <a:solidFill>
                <a:srgbClr val="008000"/>
              </a:solidFill>
            </a:endParaRPr>
          </a:p>
          <a:p>
            <a:r>
              <a:rPr lang="en-US" sz="1600" dirty="0">
                <a:solidFill>
                  <a:srgbClr val="008000"/>
                </a:solidFill>
              </a:rPr>
              <a:t>I like to ___ bananas with cream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536347" y="1295400"/>
            <a:ext cx="4924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solidFill>
                <a:srgbClr val="FF6600"/>
              </a:solidFill>
            </a:endParaRPr>
          </a:p>
          <a:p>
            <a:r>
              <a:rPr lang="en-US" dirty="0">
                <a:solidFill>
                  <a:srgbClr val="FF6600"/>
                </a:solidFill>
              </a:rPr>
              <a:t>eat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33431" y="2071304"/>
            <a:ext cx="415498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8000"/>
                </a:solidFill>
              </a:rPr>
              <a:t>0</a:t>
            </a:r>
          </a:p>
          <a:p>
            <a:r>
              <a:rPr lang="en-US" dirty="0">
                <a:solidFill>
                  <a:srgbClr val="008000"/>
                </a:solidFill>
              </a:rPr>
              <a:t>0</a:t>
            </a:r>
          </a:p>
          <a:p>
            <a:r>
              <a:rPr lang="en-US" dirty="0">
                <a:solidFill>
                  <a:srgbClr val="008000"/>
                </a:solidFill>
              </a:rPr>
              <a:t>…</a:t>
            </a:r>
          </a:p>
          <a:p>
            <a:r>
              <a:rPr lang="en-US" dirty="0">
                <a:solidFill>
                  <a:srgbClr val="008000"/>
                </a:solidFill>
              </a:rPr>
              <a:t>1</a:t>
            </a:r>
          </a:p>
          <a:p>
            <a:r>
              <a:rPr lang="en-US" dirty="0">
                <a:solidFill>
                  <a:srgbClr val="008000"/>
                </a:solidFill>
              </a:rPr>
              <a:t>0</a:t>
            </a:r>
          </a:p>
          <a:p>
            <a:r>
              <a:rPr lang="en-US" dirty="0">
                <a:solidFill>
                  <a:srgbClr val="008000"/>
                </a:solidFill>
              </a:rPr>
              <a:t>…</a:t>
            </a:r>
          </a:p>
          <a:p>
            <a:r>
              <a:rPr lang="en-US" dirty="0">
                <a:solidFill>
                  <a:srgbClr val="008000"/>
                </a:solidFill>
              </a:rPr>
              <a:t>1</a:t>
            </a:r>
          </a:p>
          <a:p>
            <a:r>
              <a:rPr lang="en-US" dirty="0">
                <a:solidFill>
                  <a:srgbClr val="008000"/>
                </a:solidFill>
              </a:rPr>
              <a:t>0</a:t>
            </a:r>
          </a:p>
          <a:p>
            <a:r>
              <a:rPr lang="en-US" dirty="0">
                <a:solidFill>
                  <a:srgbClr val="008000"/>
                </a:solidFill>
              </a:rPr>
              <a:t>…</a:t>
            </a:r>
          </a:p>
          <a:p>
            <a:r>
              <a:rPr lang="en-US" dirty="0">
                <a:solidFill>
                  <a:srgbClr val="008000"/>
                </a:solidFill>
              </a:rPr>
              <a:t>1</a:t>
            </a:r>
          </a:p>
          <a:p>
            <a:r>
              <a:rPr lang="en-US" dirty="0">
                <a:solidFill>
                  <a:srgbClr val="008000"/>
                </a:solidFill>
              </a:rPr>
              <a:t>0</a:t>
            </a:r>
          </a:p>
          <a:p>
            <a:r>
              <a:rPr lang="en-US" dirty="0">
                <a:solidFill>
                  <a:srgbClr val="008000"/>
                </a:solidFill>
              </a:rPr>
              <a:t>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44247" y="2907268"/>
            <a:ext cx="235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559622" y="3669268"/>
            <a:ext cx="497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like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618563" y="4495800"/>
            <a:ext cx="362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328598" y="2071304"/>
            <a:ext cx="415498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6600"/>
                </a:solidFill>
              </a:rPr>
              <a:t>0</a:t>
            </a:r>
          </a:p>
          <a:p>
            <a:r>
              <a:rPr lang="en-US" dirty="0">
                <a:solidFill>
                  <a:srgbClr val="FF6600"/>
                </a:solidFill>
              </a:rPr>
              <a:t>0</a:t>
            </a:r>
          </a:p>
          <a:p>
            <a:r>
              <a:rPr lang="en-US" dirty="0">
                <a:solidFill>
                  <a:srgbClr val="FF6600"/>
                </a:solidFill>
              </a:rPr>
              <a:t>…</a:t>
            </a:r>
          </a:p>
          <a:p>
            <a:r>
              <a:rPr lang="en-US" dirty="0">
                <a:solidFill>
                  <a:srgbClr val="FF6600"/>
                </a:solidFill>
              </a:rPr>
              <a:t>1</a:t>
            </a:r>
          </a:p>
          <a:p>
            <a:r>
              <a:rPr lang="en-US" dirty="0">
                <a:solidFill>
                  <a:srgbClr val="FF6600"/>
                </a:solidFill>
              </a:rPr>
              <a:t>0</a:t>
            </a:r>
          </a:p>
          <a:p>
            <a:r>
              <a:rPr lang="en-US" dirty="0">
                <a:solidFill>
                  <a:srgbClr val="FF6600"/>
                </a:solidFill>
              </a:rPr>
              <a:t>…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737157" y="2630269"/>
            <a:ext cx="4924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r>
              <a:rPr lang="en-US" dirty="0"/>
              <a:t>eat</a:t>
            </a:r>
          </a:p>
        </p:txBody>
      </p:sp>
    </p:spTree>
    <p:extLst>
      <p:ext uri="{BB962C8B-B14F-4D97-AF65-F5344CB8AC3E}">
        <p14:creationId xmlns:p14="http://schemas.microsoft.com/office/powerpoint/2010/main" val="2432670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3055203"/>
            <a:ext cx="830884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Deep learning is a branch of machine learning based on a set of algorithms that attempt to model high level abstractions in data by using a deep graph with multiple processing layers, composed of multiple linear and non-linear transformations.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5265003"/>
            <a:ext cx="830884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Deep learning is part of a broader family of machine learning methods based on learning representations of data.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600" y="290027"/>
            <a:ext cx="2286000" cy="2018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5822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representation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8600" y="6077634"/>
            <a:ext cx="957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 input nodes</a:t>
            </a:r>
          </a:p>
        </p:txBody>
      </p:sp>
      <p:sp>
        <p:nvSpPr>
          <p:cNvPr id="6" name="Oval 5"/>
          <p:cNvSpPr/>
          <p:nvPr/>
        </p:nvSpPr>
        <p:spPr>
          <a:xfrm>
            <a:off x="1981200" y="2590800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981200" y="3354769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981200" y="4876800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533400" y="5257800"/>
            <a:ext cx="1299918" cy="5334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609600" y="3735769"/>
            <a:ext cx="1223718" cy="190303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05677" y="2971800"/>
            <a:ext cx="1323123" cy="258175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609600" y="2286000"/>
            <a:ext cx="1223718" cy="44718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609600" y="2438400"/>
            <a:ext cx="1219200" cy="10668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609600" y="2590800"/>
            <a:ext cx="1223718" cy="22860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33400" y="388620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946702" y="425553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717654" y="6248400"/>
            <a:ext cx="1570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 output nodes</a:t>
            </a:r>
          </a:p>
        </p:txBody>
      </p:sp>
      <p:sp>
        <p:nvSpPr>
          <p:cNvPr id="26" name="Oval 25"/>
          <p:cNvSpPr/>
          <p:nvPr/>
        </p:nvSpPr>
        <p:spPr>
          <a:xfrm>
            <a:off x="3310195" y="2057400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3302712" y="2590800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308192" y="5470634"/>
            <a:ext cx="381000" cy="3810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3302712" y="338537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295400" y="5708302"/>
            <a:ext cx="1625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hidden nodes</a:t>
            </a:r>
          </a:p>
        </p:txBody>
      </p:sp>
      <p:cxnSp>
        <p:nvCxnSpPr>
          <p:cNvPr id="40" name="Straight Arrow Connector 39"/>
          <p:cNvCxnSpPr/>
          <p:nvPr/>
        </p:nvCxnSpPr>
        <p:spPr>
          <a:xfrm flipV="1">
            <a:off x="2438626" y="2286000"/>
            <a:ext cx="761774" cy="46220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2479127" y="2748208"/>
            <a:ext cx="721273" cy="1524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2479127" y="2996968"/>
            <a:ext cx="721273" cy="247366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438626" y="2438401"/>
            <a:ext cx="864086" cy="243839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V="1">
            <a:off x="2438626" y="2996969"/>
            <a:ext cx="871569" cy="195603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8" idx="6"/>
          </p:cNvCxnSpPr>
          <p:nvPr/>
        </p:nvCxnSpPr>
        <p:spPr>
          <a:xfrm>
            <a:off x="2362200" y="5067300"/>
            <a:ext cx="838200" cy="57150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914400" y="2251840"/>
            <a:ext cx="762000" cy="3352800"/>
          </a:xfrm>
          <a:prstGeom prst="rect">
            <a:avLst/>
          </a:prstGeom>
          <a:solidFill>
            <a:srgbClr val="0000FF">
              <a:alpha val="32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36073" y="1655673"/>
            <a:ext cx="1353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FF"/>
                </a:solidFill>
              </a:rPr>
              <a:t>VxN</a:t>
            </a:r>
            <a:r>
              <a:rPr lang="en-US" dirty="0">
                <a:solidFill>
                  <a:srgbClr val="0000FF"/>
                </a:solidFill>
              </a:rPr>
              <a:t> weights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105401" y="2010722"/>
            <a:ext cx="36606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weights for each word provide an N dimensional mapping of the word</a:t>
            </a:r>
          </a:p>
          <a:p>
            <a:endParaRPr lang="en-US" sz="2400" dirty="0"/>
          </a:p>
          <a:p>
            <a:r>
              <a:rPr lang="en-US" sz="2400" dirty="0"/>
              <a:t>Words that predict similarly should have similar weights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59DCCA-7EF7-224B-9934-B9E7432C2C1F}"/>
              </a:ext>
            </a:extLst>
          </p:cNvPr>
          <p:cNvSpPr txBox="1"/>
          <p:nvPr/>
        </p:nvSpPr>
        <p:spPr>
          <a:xfrm>
            <a:off x="5638800" y="5271143"/>
            <a:ext cx="22890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Why does this work?</a:t>
            </a:r>
          </a:p>
        </p:txBody>
      </p:sp>
    </p:spTree>
    <p:extLst>
      <p:ext uri="{BB962C8B-B14F-4D97-AF65-F5344CB8AC3E}">
        <p14:creationId xmlns:p14="http://schemas.microsoft.com/office/powerpoint/2010/main" val="25052131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" y="1905000"/>
            <a:ext cx="75742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vector(word1) – vector(word2) =  vector(word3) - X 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47800" y="2660806"/>
            <a:ext cx="4506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6600"/>
                </a:solidFill>
              </a:rPr>
              <a:t>word1 is to word2 as word3 is to X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388" y="3810000"/>
            <a:ext cx="774319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3867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" y="1905000"/>
            <a:ext cx="75742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vector(word1) – vector(word2) =  vector(word3) - X 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47800" y="2433935"/>
            <a:ext cx="4506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6600"/>
                </a:solidFill>
              </a:rPr>
              <a:t>word1 is to word2 as word3 is to X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3567716"/>
            <a:ext cx="7719391" cy="291547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172" y="3186716"/>
            <a:ext cx="7636565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0509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895600"/>
            <a:ext cx="7958889" cy="3733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1905000"/>
            <a:ext cx="75742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vector(word1) – vector(word2) =  vector(word3) - X 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47800" y="2433935"/>
            <a:ext cx="4506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6600"/>
                </a:solidFill>
              </a:rPr>
              <a:t>word1 is to word2 as word3 is to X</a:t>
            </a:r>
          </a:p>
        </p:txBody>
      </p:sp>
    </p:spTree>
    <p:extLst>
      <p:ext uri="{BB962C8B-B14F-4D97-AF65-F5344CB8AC3E}">
        <p14:creationId xmlns:p14="http://schemas.microsoft.com/office/powerpoint/2010/main" val="13335807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14313"/>
          <a:stretch/>
        </p:blipFill>
        <p:spPr>
          <a:xfrm>
            <a:off x="0" y="139700"/>
            <a:ext cx="9144000" cy="56203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61095" y="5939135"/>
            <a:ext cx="66113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2-Dimensional projection of the N-dimensional space</a:t>
            </a:r>
          </a:p>
        </p:txBody>
      </p:sp>
    </p:spTree>
    <p:extLst>
      <p:ext uri="{BB962C8B-B14F-4D97-AF65-F5344CB8AC3E}">
        <p14:creationId xmlns:p14="http://schemas.microsoft.com/office/powerpoint/2010/main" val="13878759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E780E-E9E8-C54C-82CB-26963A71E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Visualized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2DE00A-54AE-BA44-9171-898CEE1B64E3}"/>
              </a:ext>
            </a:extLst>
          </p:cNvPr>
          <p:cNvSpPr/>
          <p:nvPr/>
        </p:nvSpPr>
        <p:spPr>
          <a:xfrm>
            <a:off x="2209800" y="3124200"/>
            <a:ext cx="41593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https://</a:t>
            </a:r>
            <a:r>
              <a:rPr lang="en-US" sz="2400" dirty="0" err="1"/>
              <a:t>projector.tensorflow.org</a:t>
            </a:r>
            <a:r>
              <a:rPr lang="en-US" sz="24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6301583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Bag Of Words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905000"/>
            <a:ext cx="320040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2774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models: skip-gram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651000"/>
            <a:ext cx="3581400" cy="4379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4509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word2vec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model for learning word representations from large amounts of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Has become a popular pre-processing step for learning a more robust feature representation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Models like word2vec have also been incorporated into other learning approaches (e.g. translation tasks)</a:t>
            </a:r>
          </a:p>
        </p:txBody>
      </p:sp>
    </p:spTree>
    <p:extLst>
      <p:ext uri="{BB962C8B-B14F-4D97-AF65-F5344CB8AC3E}">
        <p14:creationId xmlns:p14="http://schemas.microsoft.com/office/powerpoint/2010/main" val="37058661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word2vec resources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https://</a:t>
            </a:r>
            <a:r>
              <a:rPr lang="en-US" dirty="0" err="1"/>
              <a:t>blog.acolyer.org</a:t>
            </a:r>
            <a:r>
              <a:rPr lang="en-US" dirty="0"/>
              <a:t>/2016/04/21/the-amazing-power-of-word-vectors/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https://</a:t>
            </a:r>
            <a:r>
              <a:rPr lang="en-US" dirty="0" err="1"/>
              <a:t>code.google.com</a:t>
            </a:r>
            <a:r>
              <a:rPr lang="en-US" dirty="0"/>
              <a:t>/archive/p/word2vec/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https://deeplearning4j.org/word2vec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https://</a:t>
            </a:r>
            <a:r>
              <a:rPr lang="en-US" dirty="0" err="1"/>
              <a:t>arxiv.org</a:t>
            </a:r>
            <a:r>
              <a:rPr lang="en-US" dirty="0"/>
              <a:t>/</a:t>
            </a:r>
            <a:r>
              <a:rPr lang="en-US" dirty="0" err="1"/>
              <a:t>pdf</a:t>
            </a:r>
            <a:r>
              <a:rPr lang="en-US" dirty="0"/>
              <a:t>/1301.3781v3.pdf</a:t>
            </a:r>
          </a:p>
        </p:txBody>
      </p:sp>
    </p:spTree>
    <p:extLst>
      <p:ext uri="{BB962C8B-B14F-4D97-AF65-F5344CB8AC3E}">
        <p14:creationId xmlns:p14="http://schemas.microsoft.com/office/powerpoint/2010/main" val="1332777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Key: learning better features that abstract from the “raw”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Using </a:t>
            </a:r>
            <a:r>
              <a:rPr lang="en-US" dirty="0">
                <a:solidFill>
                  <a:srgbClr val="FF6600"/>
                </a:solidFill>
              </a:rPr>
              <a:t>learned</a:t>
            </a:r>
            <a:r>
              <a:rPr lang="en-US" dirty="0"/>
              <a:t> feature representations based on large amounts of data, generally unsupervised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Using classifiers with multiple layers of learning</a:t>
            </a:r>
          </a:p>
        </p:txBody>
      </p:sp>
    </p:spTree>
    <p:extLst>
      <p:ext uri="{BB962C8B-B14F-4D97-AF65-F5344CB8AC3E}">
        <p14:creationId xmlns:p14="http://schemas.microsoft.com/office/powerpoint/2010/main" val="38028280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676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Input: pixels of the image</a:t>
            </a:r>
          </a:p>
          <a:p>
            <a:pPr marL="0" indent="0">
              <a:buNone/>
            </a:pPr>
            <a:r>
              <a:rPr lang="en-US" sz="2400" dirty="0"/>
              <a:t>Output: what’s in the image</a:t>
            </a:r>
          </a:p>
          <a:p>
            <a:pPr marL="0" indent="0">
              <a:buNone/>
            </a:pPr>
            <a:r>
              <a:rPr lang="en-US" sz="2400" dirty="0"/>
              <a:t>Ideally: have some features that identify ”parts”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A00147-EEF0-CA41-B3FB-098886091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895600"/>
            <a:ext cx="8001000" cy="362875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400F6C2-4E95-4A4A-8CA3-70F56E7FBA93}"/>
              </a:ext>
            </a:extLst>
          </p:cNvPr>
          <p:cNvSpPr/>
          <p:nvPr/>
        </p:nvSpPr>
        <p:spPr>
          <a:xfrm>
            <a:off x="3276600" y="6584358"/>
            <a:ext cx="6172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4"/>
              </a:rPr>
              <a:t>https://towardsdatascience.com/simple-introduction-to-convolutional-neural-networks-cdf8d3077bac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0122736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2492E-8AD7-1D4E-9460-00DD53FCF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Challenge: many different features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0502E2-FBF0-F643-932D-590D67E6F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209800"/>
            <a:ext cx="8305800" cy="311950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F6D9D7A-D579-524F-8D55-C6FE14576F71}"/>
              </a:ext>
            </a:extLst>
          </p:cNvPr>
          <p:cNvSpPr/>
          <p:nvPr/>
        </p:nvSpPr>
        <p:spPr>
          <a:xfrm>
            <a:off x="3276600" y="6584358"/>
            <a:ext cx="6172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3"/>
              </a:rPr>
              <a:t>https://towardsdatascience.com/simple-introduction-to-convolutional-neural-networks-cdf8d3077bac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9711014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EC700-7CA3-454D-9043-44A62C4DD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Challenge: many different features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44BAE2-08E3-4749-BB99-07984C6FC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52600"/>
            <a:ext cx="9144000" cy="469999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C255D5B-8687-AC40-8D57-B14C0540CDB2}"/>
              </a:ext>
            </a:extLst>
          </p:cNvPr>
          <p:cNvSpPr/>
          <p:nvPr/>
        </p:nvSpPr>
        <p:spPr>
          <a:xfrm>
            <a:off x="3276600" y="6584358"/>
            <a:ext cx="6172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3"/>
              </a:rPr>
              <a:t>https://towardsdatascience.com/simple-introduction-to-convolutional-neural-networks-cdf8d3077bac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89206226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B7B1A-1477-B241-B9CD-B29E09052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kernels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EA3793-56A9-F14F-9833-BAC010153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8800"/>
            <a:ext cx="9144000" cy="428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7775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CAE9AA-7A50-5949-A27E-06E5034E0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4953000"/>
            <a:ext cx="1714500" cy="1727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A338E7A-F1C6-474A-96D7-0682A2560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953000"/>
            <a:ext cx="1714500" cy="1727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FC2F43-AB81-B348-AB75-AC1D90A91F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800" y="228600"/>
            <a:ext cx="1663700" cy="1676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3A1458-FD4F-1342-8D69-91F448EADC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600" y="2590800"/>
            <a:ext cx="1663700" cy="1676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30218C-9C5A-BF47-91A9-87528F4CFD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0800" y="2590800"/>
            <a:ext cx="16637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35974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CAE9AA-7A50-5949-A27E-06E5034E0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4953000"/>
            <a:ext cx="1714500" cy="1727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A338E7A-F1C6-474A-96D7-0682A2560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953000"/>
            <a:ext cx="1714500" cy="1727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FC2F43-AB81-B348-AB75-AC1D90A91F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800" y="228600"/>
            <a:ext cx="1663700" cy="1676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3A1458-FD4F-1342-8D69-91F448EADC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600" y="2590800"/>
            <a:ext cx="1663700" cy="1676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30218C-9C5A-BF47-91A9-87528F4CFD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0800" y="2590800"/>
            <a:ext cx="1663700" cy="1676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9BAC653-8F47-8D4E-AEFD-22AB944FDB24}"/>
              </a:ext>
            </a:extLst>
          </p:cNvPr>
          <p:cNvSpPr txBox="1"/>
          <p:nvPr/>
        </p:nvSpPr>
        <p:spPr>
          <a:xfrm>
            <a:off x="3140035" y="3429000"/>
            <a:ext cx="28512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Idea: learn kernels</a:t>
            </a:r>
          </a:p>
        </p:txBody>
      </p:sp>
    </p:spTree>
    <p:extLst>
      <p:ext uri="{BB962C8B-B14F-4D97-AF65-F5344CB8AC3E}">
        <p14:creationId xmlns:p14="http://schemas.microsoft.com/office/powerpoint/2010/main" val="83941771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C8270-AE51-5840-8544-4AB6A9C7E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Traditional NN approach doesn’t work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AB3F85-00A5-B740-A4CA-363E28C44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240" y="2057400"/>
            <a:ext cx="8622216" cy="373098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B5B5203-FFDA-D042-86C7-09392FCBE074}"/>
              </a:ext>
            </a:extLst>
          </p:cNvPr>
          <p:cNvSpPr/>
          <p:nvPr/>
        </p:nvSpPr>
        <p:spPr>
          <a:xfrm>
            <a:off x="3276600" y="6584358"/>
            <a:ext cx="6172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3"/>
              </a:rPr>
              <a:t>https://towardsdatascience.com/simple-introduction-to-convolutional-neural-networks-cdf8d3077bac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1714540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Traditional NN approach doesn’t work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dirty="0"/>
              <a:t>The information of image is the pixel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If we’re dealing with a 512x512 RGB image, we have 512x512x3 = 786,432 inputs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How many weights will we have with 5 hidden nodes?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For example, a 512x512 RGB image has 512x512x3 = 786,432 and therefore </a:t>
            </a:r>
            <a:r>
              <a:rPr lang="en-US" altLang="zh-TW" dirty="0">
                <a:solidFill>
                  <a:schemeClr val="accent2"/>
                </a:solidFill>
              </a:rPr>
              <a:t>786,432 weights</a:t>
            </a:r>
            <a:r>
              <a:rPr lang="en-US" altLang="zh-TW" dirty="0"/>
              <a:t> in the next layer </a:t>
            </a:r>
            <a:r>
              <a:rPr lang="en-US" altLang="zh-TW" b="1" dirty="0">
                <a:solidFill>
                  <a:srgbClr val="FF0000"/>
                </a:solidFill>
              </a:rPr>
              <a:t>per neuron</a:t>
            </a:r>
            <a:endParaRPr lang="en-US" altLang="zh-TW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4892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Traditional NN approach doesn’t work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/>
              <a:t>The information of image is the pixel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If we’re dealing with a 512x512 RGB image, we have 512x512x3 = 786,432 inputs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0070C0"/>
                </a:solidFill>
              </a:rPr>
              <a:t>786,432 weights </a:t>
            </a:r>
            <a:r>
              <a:rPr lang="en-US" altLang="zh-TW" b="1" dirty="0">
                <a:solidFill>
                  <a:srgbClr val="0070C0"/>
                </a:solidFill>
              </a:rPr>
              <a:t>per neuron = ~4M weights!</a:t>
            </a:r>
            <a:endParaRPr lang="en-US" altLang="zh-TW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43711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Convolutional Neural Networks (CNNs)</a:t>
            </a:r>
            <a:endParaRPr lang="zh-TW" altLang="en-US" dirty="0"/>
          </a:p>
        </p:txBody>
      </p:sp>
      <p:sp>
        <p:nvSpPr>
          <p:cNvPr id="5" name="立方體 4"/>
          <p:cNvSpPr/>
          <p:nvPr/>
        </p:nvSpPr>
        <p:spPr>
          <a:xfrm>
            <a:off x="1464166" y="2431691"/>
            <a:ext cx="840347" cy="2511380"/>
          </a:xfrm>
          <a:prstGeom prst="cub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cxnSp>
        <p:nvCxnSpPr>
          <p:cNvPr id="19" name="直線單箭頭接點 18"/>
          <p:cNvCxnSpPr/>
          <p:nvPr/>
        </p:nvCxnSpPr>
        <p:spPr>
          <a:xfrm>
            <a:off x="2496089" y="2431690"/>
            <a:ext cx="0" cy="228922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/>
          <p:cNvSpPr txBox="1"/>
          <p:nvPr/>
        </p:nvSpPr>
        <p:spPr>
          <a:xfrm>
            <a:off x="2679616" y="3403176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Height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1" name="直線單箭頭接點 20"/>
          <p:cNvCxnSpPr/>
          <p:nvPr/>
        </p:nvCxnSpPr>
        <p:spPr>
          <a:xfrm>
            <a:off x="1472217" y="5107277"/>
            <a:ext cx="623821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/>
          <p:cNvSpPr txBox="1"/>
          <p:nvPr/>
        </p:nvSpPr>
        <p:spPr>
          <a:xfrm>
            <a:off x="1181697" y="5183072"/>
            <a:ext cx="11977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Depth</a:t>
            </a:r>
            <a:b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(Channel)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3" name="直線單箭頭接點 22"/>
          <p:cNvCxnSpPr/>
          <p:nvPr/>
        </p:nvCxnSpPr>
        <p:spPr>
          <a:xfrm flipV="1">
            <a:off x="2202290" y="4836823"/>
            <a:ext cx="216526" cy="222158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/>
          <p:cNvSpPr txBox="1"/>
          <p:nvPr/>
        </p:nvSpPr>
        <p:spPr>
          <a:xfrm>
            <a:off x="2422635" y="4836823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Width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3962400" y="3866832"/>
            <a:ext cx="4453256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100" dirty="0">
                <a:latin typeface="Arial" panose="020B0604020202020204" pitchFamily="34" charset="0"/>
                <a:cs typeface="Arial" panose="020B0604020202020204" pitchFamily="34" charset="0"/>
              </a:rPr>
              <a:t>We’ll draw layers as blocks of nodes/inputs, e.g., 512 x 512 x 3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TW" sz="2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TW" sz="2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TW" altLang="en-US" sz="2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035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https://encrypted-tbn1.gstatic.com/images?q=tbn:ANd9GcQ-1rHkamhDd8jaylUzd9ZLACpZeFJeUbYXt8ulOFnLR3-GhW0v"/>
          <p:cNvPicPr>
            <a:picLocks noChangeAspect="1" noChangeArrowheads="1"/>
          </p:cNvPicPr>
          <p:nvPr/>
        </p:nvPicPr>
        <p:blipFill>
          <a:blip r:embed="rId3" cstate="print"/>
          <a:srcRect l="33803" r="10141" b="21695"/>
          <a:stretch>
            <a:fillRect/>
          </a:stretch>
        </p:blipFill>
        <p:spPr bwMode="auto">
          <a:xfrm>
            <a:off x="227248" y="3810000"/>
            <a:ext cx="1312888" cy="11430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1219200"/>
          </a:xfrm>
        </p:spPr>
        <p:txBody>
          <a:bodyPr/>
          <a:lstStyle/>
          <a:p>
            <a:pPr marL="742950" lvl="2" indent="-342900"/>
            <a:r>
              <a:rPr lang="en-US" dirty="0"/>
              <a:t>Train </a:t>
            </a:r>
            <a:r>
              <a:rPr lang="en-US" i="1" dirty="0"/>
              <a:t>multiple layers</a:t>
            </a:r>
            <a:r>
              <a:rPr lang="en-US" dirty="0"/>
              <a:t> of features/abstractions from data.</a:t>
            </a:r>
          </a:p>
          <a:p>
            <a:pPr marL="742950" lvl="2" indent="-342900"/>
            <a:r>
              <a:rPr lang="en-US" dirty="0"/>
              <a:t>Try to discover </a:t>
            </a:r>
            <a:r>
              <a:rPr lang="en-US" i="1" dirty="0"/>
              <a:t>representation</a:t>
            </a:r>
            <a:r>
              <a:rPr lang="en-US" dirty="0"/>
              <a:t> that makes decisions easy.</a:t>
            </a:r>
          </a:p>
        </p:txBody>
      </p:sp>
      <p:sp>
        <p:nvSpPr>
          <p:cNvPr id="6" name="Rectangle 5"/>
          <p:cNvSpPr/>
          <p:nvPr/>
        </p:nvSpPr>
        <p:spPr>
          <a:xfrm>
            <a:off x="1768736" y="2971800"/>
            <a:ext cx="1219200" cy="274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Low-level</a:t>
            </a:r>
          </a:p>
          <a:p>
            <a:pPr algn="ctr"/>
            <a:r>
              <a:rPr lang="en-US" dirty="0"/>
              <a:t>Features</a:t>
            </a:r>
          </a:p>
        </p:txBody>
      </p:sp>
      <p:sp>
        <p:nvSpPr>
          <p:cNvPr id="7" name="Down Arrow 6"/>
          <p:cNvSpPr/>
          <p:nvPr/>
        </p:nvSpPr>
        <p:spPr>
          <a:xfrm rot="5400000" flipV="1">
            <a:off x="1273436" y="4152900"/>
            <a:ext cx="762000" cy="381000"/>
          </a:xfrm>
          <a:prstGeom prst="downArrow">
            <a:avLst/>
          </a:prstGeom>
          <a:solidFill>
            <a:srgbClr val="FF0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/>
          <p:cNvSpPr/>
          <p:nvPr/>
        </p:nvSpPr>
        <p:spPr>
          <a:xfrm rot="5400000" flipV="1">
            <a:off x="3864236" y="4381500"/>
            <a:ext cx="762000" cy="381000"/>
          </a:xfrm>
          <a:prstGeom prst="downArrow">
            <a:avLst/>
          </a:prstGeom>
          <a:solidFill>
            <a:srgbClr val="FF0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216536" y="2971800"/>
            <a:ext cx="1219200" cy="274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Mid-level</a:t>
            </a:r>
          </a:p>
          <a:p>
            <a:pPr algn="ctr"/>
            <a:r>
              <a:rPr lang="en-US" dirty="0"/>
              <a:t>Features</a:t>
            </a:r>
          </a:p>
        </p:txBody>
      </p:sp>
      <p:sp>
        <p:nvSpPr>
          <p:cNvPr id="11" name="Down Arrow 10"/>
          <p:cNvSpPr/>
          <p:nvPr/>
        </p:nvSpPr>
        <p:spPr>
          <a:xfrm rot="5400000" flipV="1">
            <a:off x="2721236" y="4152900"/>
            <a:ext cx="762000" cy="381000"/>
          </a:xfrm>
          <a:prstGeom prst="downArrow">
            <a:avLst/>
          </a:prstGeom>
          <a:solidFill>
            <a:srgbClr val="FF0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/>
          <p:cNvSpPr/>
          <p:nvPr/>
        </p:nvSpPr>
        <p:spPr>
          <a:xfrm rot="5400000" flipV="1">
            <a:off x="5312036" y="4381500"/>
            <a:ext cx="762000" cy="381000"/>
          </a:xfrm>
          <a:prstGeom prst="downArrow">
            <a:avLst/>
          </a:prstGeom>
          <a:solidFill>
            <a:srgbClr val="FF0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664336" y="2971800"/>
            <a:ext cx="1219200" cy="274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High-level</a:t>
            </a:r>
          </a:p>
          <a:p>
            <a:pPr algn="ctr"/>
            <a:r>
              <a:rPr lang="en-US" dirty="0"/>
              <a:t>Features</a:t>
            </a:r>
          </a:p>
        </p:txBody>
      </p:sp>
      <p:sp>
        <p:nvSpPr>
          <p:cNvPr id="14" name="Down Arrow 13"/>
          <p:cNvSpPr/>
          <p:nvPr/>
        </p:nvSpPr>
        <p:spPr>
          <a:xfrm rot="5400000" flipV="1">
            <a:off x="4169036" y="4152900"/>
            <a:ext cx="762000" cy="381000"/>
          </a:xfrm>
          <a:prstGeom prst="downArrow">
            <a:avLst/>
          </a:prstGeom>
          <a:solidFill>
            <a:srgbClr val="FF0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112136" y="2971800"/>
            <a:ext cx="1219200" cy="274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Classifier</a:t>
            </a:r>
          </a:p>
        </p:txBody>
      </p:sp>
      <p:sp>
        <p:nvSpPr>
          <p:cNvPr id="15" name="Down Arrow 14"/>
          <p:cNvSpPr/>
          <p:nvPr/>
        </p:nvSpPr>
        <p:spPr>
          <a:xfrm rot="5400000" flipV="1">
            <a:off x="5616836" y="4152900"/>
            <a:ext cx="762000" cy="381000"/>
          </a:xfrm>
          <a:prstGeom prst="downArrow">
            <a:avLst/>
          </a:prstGeom>
          <a:solidFill>
            <a:srgbClr val="FF0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7771048" y="4114800"/>
            <a:ext cx="11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“Cat”?</a:t>
            </a:r>
          </a:p>
        </p:txBody>
      </p:sp>
      <p:sp>
        <p:nvSpPr>
          <p:cNvPr id="19" name="Down Arrow 18"/>
          <p:cNvSpPr/>
          <p:nvPr/>
        </p:nvSpPr>
        <p:spPr>
          <a:xfrm rot="5400000" flipV="1">
            <a:off x="7123347" y="4152900"/>
            <a:ext cx="762000" cy="381000"/>
          </a:xfrm>
          <a:prstGeom prst="downArrow">
            <a:avLst/>
          </a:prstGeom>
          <a:solidFill>
            <a:srgbClr val="FF0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524000" y="2819400"/>
            <a:ext cx="6019800" cy="312420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295400" y="5943600"/>
            <a:ext cx="6430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Deep Learning:  train layers of features so that classifier works well.</a:t>
            </a:r>
          </a:p>
        </p:txBody>
      </p:sp>
      <p:sp>
        <p:nvSpPr>
          <p:cNvPr id="22" name="Down Arrow 21"/>
          <p:cNvSpPr/>
          <p:nvPr/>
        </p:nvSpPr>
        <p:spPr>
          <a:xfrm rot="5400000" flipV="1">
            <a:off x="4076700" y="940832"/>
            <a:ext cx="609600" cy="4648200"/>
          </a:xfrm>
          <a:prstGeom prst="downArrow">
            <a:avLst/>
          </a:prstGeom>
          <a:solidFill>
            <a:srgbClr val="FF0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More abstract representation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852346" y="6442346"/>
            <a:ext cx="3367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Slide adapted from: Adam Coates</a:t>
            </a:r>
          </a:p>
        </p:txBody>
      </p:sp>
    </p:spTree>
    <p:extLst>
      <p:ext uri="{BB962C8B-B14F-4D97-AF65-F5344CB8AC3E}">
        <p14:creationId xmlns:p14="http://schemas.microsoft.com/office/powerpoint/2010/main" val="248874610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12648" y="304800"/>
            <a:ext cx="8153400" cy="990600"/>
          </a:xfrm>
        </p:spPr>
        <p:txBody>
          <a:bodyPr/>
          <a:lstStyle/>
          <a:p>
            <a:r>
              <a:rPr lang="en-US" altLang="zh-TW" dirty="0"/>
              <a:t>Locally connected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/>
              <a:t>image features are usually local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reduce the fully-connected network to locally-connected network.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For example, if we set window size 5, we only need 5x5x3 = 75</a:t>
            </a:r>
          </a:p>
        </p:txBody>
      </p:sp>
    </p:spTree>
    <p:extLst>
      <p:ext uri="{BB962C8B-B14F-4D97-AF65-F5344CB8AC3E}">
        <p14:creationId xmlns:p14="http://schemas.microsoft.com/office/powerpoint/2010/main" val="426043776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fully connected -&gt; locally connected</a:t>
            </a:r>
            <a:endParaRPr lang="zh-TW" altLang="en-US" dirty="0"/>
          </a:p>
        </p:txBody>
      </p:sp>
      <p:sp>
        <p:nvSpPr>
          <p:cNvPr id="5" name="立方體 4"/>
          <p:cNvSpPr/>
          <p:nvPr/>
        </p:nvSpPr>
        <p:spPr>
          <a:xfrm>
            <a:off x="3270428" y="2406607"/>
            <a:ext cx="840347" cy="2511380"/>
          </a:xfrm>
          <a:prstGeom prst="cub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9" name="向右箭號 8"/>
          <p:cNvSpPr/>
          <p:nvPr/>
        </p:nvSpPr>
        <p:spPr>
          <a:xfrm>
            <a:off x="4279005" y="3525937"/>
            <a:ext cx="550572" cy="272714"/>
          </a:xfrm>
          <a:prstGeom prst="rightArrow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2" name="文字方塊 11"/>
          <p:cNvSpPr txBox="1"/>
          <p:nvPr/>
        </p:nvSpPr>
        <p:spPr>
          <a:xfrm>
            <a:off x="3039604" y="5051281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Input layer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4678036" y="5051281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Hidden layer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8" name="物件 17"/>
          <p:cNvGraphicFramePr>
            <a:graphicFrameLocks noChangeAspect="1"/>
          </p:cNvGraphicFramePr>
          <p:nvPr/>
        </p:nvGraphicFramePr>
        <p:xfrm>
          <a:off x="3282100" y="2126943"/>
          <a:ext cx="828675" cy="238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104840" imgH="317160" progId="Equation.DSMT4">
                  <p:embed/>
                </p:oleObj>
              </mc:Choice>
              <mc:Fallback>
                <p:oleObj name="Equation" r:id="rId3" imgW="1104840" imgH="317160" progId="Equation.DSMT4">
                  <p:embed/>
                  <p:pic>
                    <p:nvPicPr>
                      <p:cNvPr id="18" name="物件 1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82100" y="2126943"/>
                        <a:ext cx="828675" cy="238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橢圓 2"/>
          <p:cNvSpPr/>
          <p:nvPr/>
        </p:nvSpPr>
        <p:spPr>
          <a:xfrm>
            <a:off x="4997807" y="2646906"/>
            <a:ext cx="241479" cy="2414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cxnSp>
        <p:nvCxnSpPr>
          <p:cNvPr id="14" name="直線接點 13"/>
          <p:cNvCxnSpPr>
            <a:endCxn id="3" idx="2"/>
          </p:cNvCxnSpPr>
          <p:nvPr/>
        </p:nvCxnSpPr>
        <p:spPr>
          <a:xfrm>
            <a:off x="3985205" y="2506586"/>
            <a:ext cx="1012602" cy="26106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接點 21"/>
          <p:cNvCxnSpPr>
            <a:endCxn id="3" idx="2"/>
          </p:cNvCxnSpPr>
          <p:nvPr/>
        </p:nvCxnSpPr>
        <p:spPr>
          <a:xfrm flipV="1">
            <a:off x="3911959" y="2767645"/>
            <a:ext cx="1085849" cy="12074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/>
          <p:cNvCxnSpPr>
            <a:endCxn id="3" idx="2"/>
          </p:cNvCxnSpPr>
          <p:nvPr/>
        </p:nvCxnSpPr>
        <p:spPr>
          <a:xfrm>
            <a:off x="3985205" y="2767646"/>
            <a:ext cx="1012602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立方體 6"/>
          <p:cNvSpPr/>
          <p:nvPr/>
        </p:nvSpPr>
        <p:spPr>
          <a:xfrm>
            <a:off x="3270428" y="2506586"/>
            <a:ext cx="714777" cy="398786"/>
          </a:xfrm>
          <a:prstGeom prst="cub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cxnSp>
        <p:nvCxnSpPr>
          <p:cNvPr id="30" name="直線接點 29"/>
          <p:cNvCxnSpPr>
            <a:endCxn id="3" idx="2"/>
          </p:cNvCxnSpPr>
          <p:nvPr/>
        </p:nvCxnSpPr>
        <p:spPr>
          <a:xfrm>
            <a:off x="3911959" y="2626128"/>
            <a:ext cx="1085849" cy="141518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898689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立方體 19"/>
          <p:cNvSpPr/>
          <p:nvPr/>
        </p:nvSpPr>
        <p:spPr>
          <a:xfrm>
            <a:off x="4997808" y="2516245"/>
            <a:ext cx="1328939" cy="3818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hidden nodes</a:t>
            </a:r>
            <a:endParaRPr lang="zh-TW" altLang="en-US" dirty="0"/>
          </a:p>
        </p:txBody>
      </p:sp>
      <p:sp>
        <p:nvSpPr>
          <p:cNvPr id="5" name="立方體 4"/>
          <p:cNvSpPr/>
          <p:nvPr/>
        </p:nvSpPr>
        <p:spPr>
          <a:xfrm>
            <a:off x="3270428" y="2406607"/>
            <a:ext cx="840347" cy="2511380"/>
          </a:xfrm>
          <a:prstGeom prst="cub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6" name="向右箭號 5"/>
          <p:cNvSpPr/>
          <p:nvPr/>
        </p:nvSpPr>
        <p:spPr>
          <a:xfrm>
            <a:off x="4279005" y="3525937"/>
            <a:ext cx="550572" cy="272714"/>
          </a:xfrm>
          <a:prstGeom prst="rightArrow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7" name="文字方塊 6"/>
          <p:cNvSpPr txBox="1"/>
          <p:nvPr/>
        </p:nvSpPr>
        <p:spPr>
          <a:xfrm>
            <a:off x="3039604" y="5051281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Input layer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4922330" y="5051280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Hidden layer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9" name="物件 8"/>
          <p:cNvGraphicFramePr>
            <a:graphicFrameLocks noChangeAspect="1"/>
          </p:cNvGraphicFramePr>
          <p:nvPr/>
        </p:nvGraphicFramePr>
        <p:xfrm>
          <a:off x="3282100" y="2126943"/>
          <a:ext cx="828675" cy="238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104840" imgH="317160" progId="Equation.DSMT4">
                  <p:embed/>
                </p:oleObj>
              </mc:Choice>
              <mc:Fallback>
                <p:oleObj name="Equation" r:id="rId2" imgW="1104840" imgH="317160" progId="Equation.DSMT4">
                  <p:embed/>
                  <p:pic>
                    <p:nvPicPr>
                      <p:cNvPr id="9" name="物件 8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82100" y="2126943"/>
                        <a:ext cx="828675" cy="238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橢圓 9"/>
          <p:cNvSpPr/>
          <p:nvPr/>
        </p:nvSpPr>
        <p:spPr>
          <a:xfrm>
            <a:off x="4997807" y="2646906"/>
            <a:ext cx="241479" cy="2414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cxnSp>
        <p:nvCxnSpPr>
          <p:cNvPr id="11" name="直線接點 10"/>
          <p:cNvCxnSpPr>
            <a:endCxn id="10" idx="2"/>
          </p:cNvCxnSpPr>
          <p:nvPr/>
        </p:nvCxnSpPr>
        <p:spPr>
          <a:xfrm>
            <a:off x="3985205" y="2506586"/>
            <a:ext cx="1012602" cy="26106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/>
          <p:cNvCxnSpPr>
            <a:endCxn id="10" idx="2"/>
          </p:cNvCxnSpPr>
          <p:nvPr/>
        </p:nvCxnSpPr>
        <p:spPr>
          <a:xfrm flipV="1">
            <a:off x="3911959" y="2767645"/>
            <a:ext cx="1085849" cy="12074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/>
          <p:cNvCxnSpPr>
            <a:endCxn id="10" idx="2"/>
          </p:cNvCxnSpPr>
          <p:nvPr/>
        </p:nvCxnSpPr>
        <p:spPr>
          <a:xfrm>
            <a:off x="3985205" y="2767646"/>
            <a:ext cx="1012602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立方體 13"/>
          <p:cNvSpPr/>
          <p:nvPr/>
        </p:nvSpPr>
        <p:spPr>
          <a:xfrm>
            <a:off x="3270428" y="2506586"/>
            <a:ext cx="714777" cy="398786"/>
          </a:xfrm>
          <a:prstGeom prst="cub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cxnSp>
        <p:nvCxnSpPr>
          <p:cNvPr id="15" name="直線接點 14"/>
          <p:cNvCxnSpPr>
            <a:endCxn id="10" idx="2"/>
          </p:cNvCxnSpPr>
          <p:nvPr/>
        </p:nvCxnSpPr>
        <p:spPr>
          <a:xfrm>
            <a:off x="3911959" y="2626128"/>
            <a:ext cx="1085849" cy="141518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橢圓 15"/>
          <p:cNvSpPr/>
          <p:nvPr/>
        </p:nvSpPr>
        <p:spPr>
          <a:xfrm>
            <a:off x="5239286" y="2646906"/>
            <a:ext cx="241479" cy="2414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7" name="橢圓 16"/>
          <p:cNvSpPr/>
          <p:nvPr/>
        </p:nvSpPr>
        <p:spPr>
          <a:xfrm>
            <a:off x="5480765" y="2646906"/>
            <a:ext cx="241479" cy="2414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8" name="橢圓 17"/>
          <p:cNvSpPr/>
          <p:nvPr/>
        </p:nvSpPr>
        <p:spPr>
          <a:xfrm>
            <a:off x="5722244" y="2646906"/>
            <a:ext cx="241479" cy="2414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9" name="橢圓 18"/>
          <p:cNvSpPr/>
          <p:nvPr/>
        </p:nvSpPr>
        <p:spPr>
          <a:xfrm>
            <a:off x="5966607" y="2646906"/>
            <a:ext cx="241479" cy="2414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graphicFrame>
        <p:nvGraphicFramePr>
          <p:cNvPr id="22" name="物件 21"/>
          <p:cNvGraphicFramePr>
            <a:graphicFrameLocks noChangeAspect="1"/>
          </p:cNvGraphicFramePr>
          <p:nvPr/>
        </p:nvGraphicFramePr>
        <p:xfrm>
          <a:off x="5098022" y="2235953"/>
          <a:ext cx="1228725" cy="29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638000" imgH="393480" progId="Equation.DSMT4">
                  <p:embed/>
                </p:oleObj>
              </mc:Choice>
              <mc:Fallback>
                <p:oleObj name="Equation" r:id="rId4" imgW="1638000" imgH="393480" progId="Equation.DSMT4">
                  <p:embed/>
                  <p:pic>
                    <p:nvPicPr>
                      <p:cNvPr id="22" name="物件 2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98022" y="2235953"/>
                        <a:ext cx="1228725" cy="295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ight Brace 2">
            <a:extLst>
              <a:ext uri="{FF2B5EF4-FFF2-40B4-BE49-F238E27FC236}">
                <a16:creationId xmlns:a16="http://schemas.microsoft.com/office/drawing/2014/main" id="{0F683B0D-F1AC-3347-B3B0-5CDA5905CD15}"/>
              </a:ext>
            </a:extLst>
          </p:cNvPr>
          <p:cNvSpPr/>
          <p:nvPr/>
        </p:nvSpPr>
        <p:spPr>
          <a:xfrm rot="16200000">
            <a:off x="5523077" y="1555704"/>
            <a:ext cx="382743" cy="1375547"/>
          </a:xfrm>
          <a:prstGeom prst="righ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958B8C-0453-E646-96E5-35907F750C06}"/>
              </a:ext>
            </a:extLst>
          </p:cNvPr>
          <p:cNvSpPr txBox="1"/>
          <p:nvPr/>
        </p:nvSpPr>
        <p:spPr>
          <a:xfrm>
            <a:off x="4677316" y="1672086"/>
            <a:ext cx="2408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number of hidden nodes</a:t>
            </a:r>
          </a:p>
        </p:txBody>
      </p:sp>
    </p:spTree>
    <p:extLst>
      <p:ext uri="{BB962C8B-B14F-4D97-AF65-F5344CB8AC3E}">
        <p14:creationId xmlns:p14="http://schemas.microsoft.com/office/powerpoint/2010/main" val="415769402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立方體 19"/>
          <p:cNvSpPr/>
          <p:nvPr/>
        </p:nvSpPr>
        <p:spPr>
          <a:xfrm>
            <a:off x="4997808" y="2406606"/>
            <a:ext cx="1460143" cy="2523935"/>
          </a:xfrm>
          <a:prstGeom prst="cube">
            <a:avLst>
              <a:gd name="adj" fmla="val 1429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apply across entire image</a:t>
            </a:r>
            <a:endParaRPr lang="zh-TW" altLang="en-US" dirty="0"/>
          </a:p>
        </p:txBody>
      </p:sp>
      <p:sp>
        <p:nvSpPr>
          <p:cNvPr id="5" name="立方體 4"/>
          <p:cNvSpPr/>
          <p:nvPr/>
        </p:nvSpPr>
        <p:spPr>
          <a:xfrm>
            <a:off x="3270428" y="2406607"/>
            <a:ext cx="840347" cy="2511380"/>
          </a:xfrm>
          <a:prstGeom prst="cub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6" name="向右箭號 5"/>
          <p:cNvSpPr/>
          <p:nvPr/>
        </p:nvSpPr>
        <p:spPr>
          <a:xfrm>
            <a:off x="4279005" y="3525937"/>
            <a:ext cx="550572" cy="272714"/>
          </a:xfrm>
          <a:prstGeom prst="rightArrow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7" name="文字方塊 6"/>
          <p:cNvSpPr txBox="1"/>
          <p:nvPr/>
        </p:nvSpPr>
        <p:spPr>
          <a:xfrm>
            <a:off x="3039604" y="5051281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Input layer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4861559" y="5051280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Hidden layer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9" name="物件 8"/>
          <p:cNvGraphicFramePr>
            <a:graphicFrameLocks noChangeAspect="1"/>
          </p:cNvGraphicFramePr>
          <p:nvPr/>
        </p:nvGraphicFramePr>
        <p:xfrm>
          <a:off x="3282100" y="2126943"/>
          <a:ext cx="828675" cy="238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104840" imgH="317160" progId="Equation.DSMT4">
                  <p:embed/>
                </p:oleObj>
              </mc:Choice>
              <mc:Fallback>
                <p:oleObj name="Equation" r:id="rId2" imgW="1104840" imgH="317160" progId="Equation.DSMT4">
                  <p:embed/>
                  <p:pic>
                    <p:nvPicPr>
                      <p:cNvPr id="9" name="物件 8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82100" y="2126943"/>
                        <a:ext cx="828675" cy="238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橢圓 9"/>
          <p:cNvSpPr/>
          <p:nvPr/>
        </p:nvSpPr>
        <p:spPr>
          <a:xfrm>
            <a:off x="4997807" y="2646906"/>
            <a:ext cx="241479" cy="2414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cxnSp>
        <p:nvCxnSpPr>
          <p:cNvPr id="11" name="直線接點 10"/>
          <p:cNvCxnSpPr>
            <a:endCxn id="10" idx="2"/>
          </p:cNvCxnSpPr>
          <p:nvPr/>
        </p:nvCxnSpPr>
        <p:spPr>
          <a:xfrm>
            <a:off x="3985205" y="2506586"/>
            <a:ext cx="1012602" cy="26106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/>
          <p:cNvCxnSpPr>
            <a:endCxn id="10" idx="2"/>
          </p:cNvCxnSpPr>
          <p:nvPr/>
        </p:nvCxnSpPr>
        <p:spPr>
          <a:xfrm flipV="1">
            <a:off x="3911959" y="2767645"/>
            <a:ext cx="1085849" cy="12074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/>
          <p:cNvCxnSpPr>
            <a:endCxn id="10" idx="2"/>
          </p:cNvCxnSpPr>
          <p:nvPr/>
        </p:nvCxnSpPr>
        <p:spPr>
          <a:xfrm>
            <a:off x="3985205" y="2767646"/>
            <a:ext cx="1012602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立方體 13"/>
          <p:cNvSpPr/>
          <p:nvPr/>
        </p:nvSpPr>
        <p:spPr>
          <a:xfrm>
            <a:off x="3270428" y="2506586"/>
            <a:ext cx="714777" cy="398786"/>
          </a:xfrm>
          <a:prstGeom prst="cub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cxnSp>
        <p:nvCxnSpPr>
          <p:cNvPr id="15" name="直線接點 14"/>
          <p:cNvCxnSpPr>
            <a:endCxn id="10" idx="2"/>
          </p:cNvCxnSpPr>
          <p:nvPr/>
        </p:nvCxnSpPr>
        <p:spPr>
          <a:xfrm>
            <a:off x="3911959" y="2626128"/>
            <a:ext cx="1085849" cy="141518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橢圓 15"/>
          <p:cNvSpPr/>
          <p:nvPr/>
        </p:nvSpPr>
        <p:spPr>
          <a:xfrm>
            <a:off x="5239286" y="2646906"/>
            <a:ext cx="241479" cy="2414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7" name="橢圓 16"/>
          <p:cNvSpPr/>
          <p:nvPr/>
        </p:nvSpPr>
        <p:spPr>
          <a:xfrm>
            <a:off x="5480765" y="2646906"/>
            <a:ext cx="241479" cy="2414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8" name="橢圓 17"/>
          <p:cNvSpPr/>
          <p:nvPr/>
        </p:nvSpPr>
        <p:spPr>
          <a:xfrm>
            <a:off x="5722244" y="2646906"/>
            <a:ext cx="241479" cy="2414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9" name="橢圓 18"/>
          <p:cNvSpPr/>
          <p:nvPr/>
        </p:nvSpPr>
        <p:spPr>
          <a:xfrm>
            <a:off x="5966607" y="2646906"/>
            <a:ext cx="241479" cy="2414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graphicFrame>
        <p:nvGraphicFramePr>
          <p:cNvPr id="22" name="物件 21"/>
          <p:cNvGraphicFramePr>
            <a:graphicFrameLocks noChangeAspect="1"/>
          </p:cNvGraphicFramePr>
          <p:nvPr/>
        </p:nvGraphicFramePr>
        <p:xfrm>
          <a:off x="4656535" y="2110979"/>
          <a:ext cx="2371725" cy="29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3162240" imgH="393480" progId="Equation.DSMT4">
                  <p:embed/>
                </p:oleObj>
              </mc:Choice>
              <mc:Fallback>
                <p:oleObj name="Equation" r:id="rId4" imgW="3162240" imgH="393480" progId="Equation.DSMT4">
                  <p:embed/>
                  <p:pic>
                    <p:nvPicPr>
                      <p:cNvPr id="22" name="物件 2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6535" y="2110979"/>
                        <a:ext cx="2371725" cy="295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Right Brace 20">
            <a:extLst>
              <a:ext uri="{FF2B5EF4-FFF2-40B4-BE49-F238E27FC236}">
                <a16:creationId xmlns:a16="http://schemas.microsoft.com/office/drawing/2014/main" id="{E495DC1B-0349-6043-AEF4-F491DD77E900}"/>
              </a:ext>
            </a:extLst>
          </p:cNvPr>
          <p:cNvSpPr/>
          <p:nvPr/>
        </p:nvSpPr>
        <p:spPr>
          <a:xfrm rot="16200000">
            <a:off x="5523077" y="1555704"/>
            <a:ext cx="382743" cy="1375547"/>
          </a:xfrm>
          <a:prstGeom prst="righ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EA362A6-C817-3049-A909-399FC7444655}"/>
              </a:ext>
            </a:extLst>
          </p:cNvPr>
          <p:cNvSpPr txBox="1"/>
          <p:nvPr/>
        </p:nvSpPr>
        <p:spPr>
          <a:xfrm>
            <a:off x="4677316" y="1672086"/>
            <a:ext cx="2408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number of hidden nodes</a:t>
            </a:r>
          </a:p>
        </p:txBody>
      </p:sp>
    </p:spTree>
    <p:extLst>
      <p:ext uri="{BB962C8B-B14F-4D97-AF65-F5344CB8AC3E}">
        <p14:creationId xmlns:p14="http://schemas.microsoft.com/office/powerpoint/2010/main" val="407744056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立方體 19"/>
          <p:cNvSpPr/>
          <p:nvPr/>
        </p:nvSpPr>
        <p:spPr>
          <a:xfrm>
            <a:off x="4997808" y="2406606"/>
            <a:ext cx="1460143" cy="2523935"/>
          </a:xfrm>
          <a:prstGeom prst="cube">
            <a:avLst>
              <a:gd name="adj" fmla="val 1429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apply across entire image</a:t>
            </a:r>
            <a:endParaRPr lang="zh-TW" altLang="en-US" dirty="0"/>
          </a:p>
        </p:txBody>
      </p:sp>
      <p:sp>
        <p:nvSpPr>
          <p:cNvPr id="5" name="立方體 4"/>
          <p:cNvSpPr/>
          <p:nvPr/>
        </p:nvSpPr>
        <p:spPr>
          <a:xfrm>
            <a:off x="3270428" y="2406607"/>
            <a:ext cx="840347" cy="2511380"/>
          </a:xfrm>
          <a:prstGeom prst="cub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6" name="向右箭號 5"/>
          <p:cNvSpPr/>
          <p:nvPr/>
        </p:nvSpPr>
        <p:spPr>
          <a:xfrm>
            <a:off x="4279005" y="3525937"/>
            <a:ext cx="550572" cy="272714"/>
          </a:xfrm>
          <a:prstGeom prst="rightArrow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7" name="文字方塊 6"/>
          <p:cNvSpPr txBox="1"/>
          <p:nvPr/>
        </p:nvSpPr>
        <p:spPr>
          <a:xfrm>
            <a:off x="3039604" y="5051281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Input layer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4861559" y="5051280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Hidden layer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9" name="物件 8"/>
          <p:cNvGraphicFramePr>
            <a:graphicFrameLocks noChangeAspect="1"/>
          </p:cNvGraphicFramePr>
          <p:nvPr/>
        </p:nvGraphicFramePr>
        <p:xfrm>
          <a:off x="3282100" y="2126943"/>
          <a:ext cx="828675" cy="238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104840" imgH="317160" progId="Equation.DSMT4">
                  <p:embed/>
                </p:oleObj>
              </mc:Choice>
              <mc:Fallback>
                <p:oleObj name="Equation" r:id="rId2" imgW="1104840" imgH="317160" progId="Equation.DSMT4">
                  <p:embed/>
                  <p:pic>
                    <p:nvPicPr>
                      <p:cNvPr id="9" name="物件 8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82100" y="2126943"/>
                        <a:ext cx="828675" cy="238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橢圓 9"/>
          <p:cNvSpPr/>
          <p:nvPr/>
        </p:nvSpPr>
        <p:spPr>
          <a:xfrm>
            <a:off x="4997807" y="2646906"/>
            <a:ext cx="241479" cy="2414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cxnSp>
        <p:nvCxnSpPr>
          <p:cNvPr id="11" name="直線接點 10"/>
          <p:cNvCxnSpPr>
            <a:endCxn id="10" idx="2"/>
          </p:cNvCxnSpPr>
          <p:nvPr/>
        </p:nvCxnSpPr>
        <p:spPr>
          <a:xfrm>
            <a:off x="3985205" y="2506586"/>
            <a:ext cx="1012602" cy="26106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/>
          <p:cNvCxnSpPr>
            <a:endCxn id="10" idx="2"/>
          </p:cNvCxnSpPr>
          <p:nvPr/>
        </p:nvCxnSpPr>
        <p:spPr>
          <a:xfrm flipV="1">
            <a:off x="3911959" y="2767645"/>
            <a:ext cx="1085849" cy="12074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/>
          <p:cNvCxnSpPr>
            <a:endCxn id="10" idx="2"/>
          </p:cNvCxnSpPr>
          <p:nvPr/>
        </p:nvCxnSpPr>
        <p:spPr>
          <a:xfrm>
            <a:off x="3985205" y="2767646"/>
            <a:ext cx="1012602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立方體 13"/>
          <p:cNvSpPr/>
          <p:nvPr/>
        </p:nvSpPr>
        <p:spPr>
          <a:xfrm>
            <a:off x="3270428" y="2506586"/>
            <a:ext cx="714777" cy="398786"/>
          </a:xfrm>
          <a:prstGeom prst="cub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cxnSp>
        <p:nvCxnSpPr>
          <p:cNvPr id="15" name="直線接點 14"/>
          <p:cNvCxnSpPr>
            <a:endCxn id="10" idx="2"/>
          </p:cNvCxnSpPr>
          <p:nvPr/>
        </p:nvCxnSpPr>
        <p:spPr>
          <a:xfrm>
            <a:off x="3911959" y="2626128"/>
            <a:ext cx="1085849" cy="141518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橢圓 15"/>
          <p:cNvSpPr/>
          <p:nvPr/>
        </p:nvSpPr>
        <p:spPr>
          <a:xfrm>
            <a:off x="5239286" y="2646906"/>
            <a:ext cx="241479" cy="2414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7" name="橢圓 16"/>
          <p:cNvSpPr/>
          <p:nvPr/>
        </p:nvSpPr>
        <p:spPr>
          <a:xfrm>
            <a:off x="5480765" y="2646906"/>
            <a:ext cx="241479" cy="2414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8" name="橢圓 17"/>
          <p:cNvSpPr/>
          <p:nvPr/>
        </p:nvSpPr>
        <p:spPr>
          <a:xfrm>
            <a:off x="5722244" y="2646906"/>
            <a:ext cx="241479" cy="2414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9" name="橢圓 18"/>
          <p:cNvSpPr/>
          <p:nvPr/>
        </p:nvSpPr>
        <p:spPr>
          <a:xfrm>
            <a:off x="5966607" y="2646906"/>
            <a:ext cx="241479" cy="2414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graphicFrame>
        <p:nvGraphicFramePr>
          <p:cNvPr id="22" name="物件 21"/>
          <p:cNvGraphicFramePr>
            <a:graphicFrameLocks noChangeAspect="1"/>
          </p:cNvGraphicFramePr>
          <p:nvPr/>
        </p:nvGraphicFramePr>
        <p:xfrm>
          <a:off x="4656535" y="2110979"/>
          <a:ext cx="2371725" cy="29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3162240" imgH="393480" progId="Equation.DSMT4">
                  <p:embed/>
                </p:oleObj>
              </mc:Choice>
              <mc:Fallback>
                <p:oleObj name="Equation" r:id="rId4" imgW="3162240" imgH="393480" progId="Equation.DSMT4">
                  <p:embed/>
                  <p:pic>
                    <p:nvPicPr>
                      <p:cNvPr id="22" name="物件 2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6535" y="2110979"/>
                        <a:ext cx="2371725" cy="295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Right Brace 20">
            <a:extLst>
              <a:ext uri="{FF2B5EF4-FFF2-40B4-BE49-F238E27FC236}">
                <a16:creationId xmlns:a16="http://schemas.microsoft.com/office/drawing/2014/main" id="{E495DC1B-0349-6043-AEF4-F491DD77E900}"/>
              </a:ext>
            </a:extLst>
          </p:cNvPr>
          <p:cNvSpPr/>
          <p:nvPr/>
        </p:nvSpPr>
        <p:spPr>
          <a:xfrm rot="16200000">
            <a:off x="5523077" y="1555704"/>
            <a:ext cx="382743" cy="1375547"/>
          </a:xfrm>
          <a:prstGeom prst="righ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EA362A6-C817-3049-A909-399FC7444655}"/>
              </a:ext>
            </a:extLst>
          </p:cNvPr>
          <p:cNvSpPr txBox="1"/>
          <p:nvPr/>
        </p:nvSpPr>
        <p:spPr>
          <a:xfrm>
            <a:off x="4677316" y="1672086"/>
            <a:ext cx="2408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number of hidden nodes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68565C-9355-0443-8993-0D886D374DE3}"/>
              </a:ext>
            </a:extLst>
          </p:cNvPr>
          <p:cNvSpPr txBox="1"/>
          <p:nvPr/>
        </p:nvSpPr>
        <p:spPr>
          <a:xfrm>
            <a:off x="1242049" y="5701955"/>
            <a:ext cx="64171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How many weighs assuming: 512x512x3 images,</a:t>
            </a:r>
          </a:p>
          <a:p>
            <a:r>
              <a:rPr lang="en-US" sz="2400" dirty="0">
                <a:solidFill>
                  <a:srgbClr val="FF0000"/>
                </a:solidFill>
              </a:rPr>
              <a:t>  5 x 5 x 3 locally connected, and 5 hidden nodes?</a:t>
            </a:r>
          </a:p>
        </p:txBody>
      </p:sp>
    </p:spTree>
    <p:extLst>
      <p:ext uri="{BB962C8B-B14F-4D97-AF65-F5344CB8AC3E}">
        <p14:creationId xmlns:p14="http://schemas.microsoft.com/office/powerpoint/2010/main" val="52920615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Too many weights!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8650" y="2226468"/>
            <a:ext cx="8035612" cy="40981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/>
              <a:t>Despite only locally-connected, there are still too many weights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512x512x5 neurons in the next layer, we have 5x5x3 local connections = </a:t>
            </a:r>
            <a:r>
              <a:rPr lang="en-US" altLang="zh-TW" dirty="0">
                <a:solidFill>
                  <a:srgbClr val="0070C0"/>
                </a:solidFill>
              </a:rPr>
              <a:t>98 million weights</a:t>
            </a:r>
          </a:p>
        </p:txBody>
      </p:sp>
    </p:spTree>
    <p:extLst>
      <p:ext uri="{BB962C8B-B14F-4D97-AF65-F5344CB8AC3E}">
        <p14:creationId xmlns:p14="http://schemas.microsoft.com/office/powerpoint/2010/main" val="211849727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Share weights:</a:t>
            </a:r>
            <a:endParaRPr lang="zh-TW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0C3982-515A-9E40-89BE-6AE0022803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1966"/>
          <a:stretch/>
        </p:blipFill>
        <p:spPr>
          <a:xfrm>
            <a:off x="378240" y="2057400"/>
            <a:ext cx="3279360" cy="37309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D6FD9CE-A466-9440-9242-107A54EFC105}"/>
              </a:ext>
            </a:extLst>
          </p:cNvPr>
          <p:cNvSpPr txBox="1"/>
          <p:nvPr/>
        </p:nvSpPr>
        <p:spPr>
          <a:xfrm>
            <a:off x="3917932" y="1828800"/>
            <a:ext cx="522606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All weights to a given hidden node are the same for the locally-connected edges</a:t>
            </a:r>
          </a:p>
          <a:p>
            <a:endParaRPr lang="en-US" sz="2400" dirty="0"/>
          </a:p>
          <a:p>
            <a:r>
              <a:rPr lang="en-US" sz="2400" dirty="0"/>
              <a:t>During classification, we treat it like we have different edges, just with the same weight</a:t>
            </a:r>
          </a:p>
          <a:p>
            <a:endParaRPr lang="en-US" sz="2400" dirty="0"/>
          </a:p>
          <a:p>
            <a:r>
              <a:rPr lang="en-US" sz="2400" dirty="0"/>
              <a:t>During training, we update the weights as normal except we update </a:t>
            </a:r>
            <a:r>
              <a:rPr lang="en-US" sz="2400" i="1" dirty="0"/>
              <a:t>the same weights</a:t>
            </a:r>
            <a:r>
              <a:rPr lang="en-US" sz="2400" dirty="0"/>
              <a:t> for a given hidden node</a:t>
            </a:r>
          </a:p>
          <a:p>
            <a:endParaRPr lang="en-US" sz="2400" dirty="0"/>
          </a:p>
          <a:p>
            <a:r>
              <a:rPr lang="en-US" sz="2400" dirty="0"/>
              <a:t>Solves the positional issue!</a:t>
            </a:r>
          </a:p>
        </p:txBody>
      </p:sp>
    </p:spTree>
    <p:extLst>
      <p:ext uri="{BB962C8B-B14F-4D97-AF65-F5344CB8AC3E}">
        <p14:creationId xmlns:p14="http://schemas.microsoft.com/office/powerpoint/2010/main" val="108658424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平行四邊形 33"/>
          <p:cNvSpPr/>
          <p:nvPr/>
        </p:nvSpPr>
        <p:spPr>
          <a:xfrm>
            <a:off x="4921390" y="5342941"/>
            <a:ext cx="597155" cy="235424"/>
          </a:xfrm>
          <a:prstGeom prst="parallelogram">
            <a:avLst>
              <a:gd name="adj" fmla="val 96739"/>
            </a:avLst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Share weights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We share parameter in the </a:t>
            </a:r>
            <a:r>
              <a:rPr lang="en-US" altLang="zh-TW" dirty="0">
                <a:solidFill>
                  <a:schemeClr val="accent2"/>
                </a:solidFill>
              </a:rPr>
              <a:t>same depth</a:t>
            </a:r>
            <a:r>
              <a:rPr lang="en-US" altLang="zh-TW" dirty="0"/>
              <a:t>.</a:t>
            </a:r>
          </a:p>
          <a:p>
            <a:endParaRPr lang="zh-TW" altLang="en-US" dirty="0"/>
          </a:p>
        </p:txBody>
      </p:sp>
      <p:sp>
        <p:nvSpPr>
          <p:cNvPr id="5" name="立方體 4"/>
          <p:cNvSpPr/>
          <p:nvPr/>
        </p:nvSpPr>
        <p:spPr>
          <a:xfrm>
            <a:off x="4997808" y="2928201"/>
            <a:ext cx="1460143" cy="2523935"/>
          </a:xfrm>
          <a:prstGeom prst="cube">
            <a:avLst>
              <a:gd name="adj" fmla="val 1429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6" name="立方體 5"/>
          <p:cNvSpPr/>
          <p:nvPr/>
        </p:nvSpPr>
        <p:spPr>
          <a:xfrm>
            <a:off x="3270428" y="2928202"/>
            <a:ext cx="840347" cy="2511380"/>
          </a:xfrm>
          <a:prstGeom prst="cub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7" name="向右箭號 6"/>
          <p:cNvSpPr/>
          <p:nvPr/>
        </p:nvSpPr>
        <p:spPr>
          <a:xfrm>
            <a:off x="4279005" y="4047532"/>
            <a:ext cx="550572" cy="272714"/>
          </a:xfrm>
          <a:prstGeom prst="rightArrow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8" name="文字方塊 7"/>
          <p:cNvSpPr txBox="1"/>
          <p:nvPr/>
        </p:nvSpPr>
        <p:spPr>
          <a:xfrm>
            <a:off x="3039604" y="5572876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Input layer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4861559" y="5572875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Hidden layer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橢圓 10"/>
          <p:cNvSpPr/>
          <p:nvPr/>
        </p:nvSpPr>
        <p:spPr>
          <a:xfrm>
            <a:off x="4997807" y="3168501"/>
            <a:ext cx="241479" cy="2414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cxnSp>
        <p:nvCxnSpPr>
          <p:cNvPr id="12" name="直線接點 11"/>
          <p:cNvCxnSpPr>
            <a:endCxn id="11" idx="2"/>
          </p:cNvCxnSpPr>
          <p:nvPr/>
        </p:nvCxnSpPr>
        <p:spPr>
          <a:xfrm>
            <a:off x="3985205" y="3028181"/>
            <a:ext cx="1012602" cy="26106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/>
          <p:cNvCxnSpPr>
            <a:endCxn id="11" idx="2"/>
          </p:cNvCxnSpPr>
          <p:nvPr/>
        </p:nvCxnSpPr>
        <p:spPr>
          <a:xfrm flipV="1">
            <a:off x="3911959" y="3289240"/>
            <a:ext cx="1085849" cy="12074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/>
          <p:cNvCxnSpPr>
            <a:endCxn id="11" idx="2"/>
          </p:cNvCxnSpPr>
          <p:nvPr/>
        </p:nvCxnSpPr>
        <p:spPr>
          <a:xfrm>
            <a:off x="3985205" y="3289241"/>
            <a:ext cx="1012602" cy="0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立方體 14"/>
          <p:cNvSpPr/>
          <p:nvPr/>
        </p:nvSpPr>
        <p:spPr>
          <a:xfrm>
            <a:off x="3270428" y="3028181"/>
            <a:ext cx="714777" cy="398786"/>
          </a:xfrm>
          <a:prstGeom prst="cub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cxnSp>
        <p:nvCxnSpPr>
          <p:cNvPr id="16" name="直線接點 15"/>
          <p:cNvCxnSpPr>
            <a:endCxn id="11" idx="2"/>
          </p:cNvCxnSpPr>
          <p:nvPr/>
        </p:nvCxnSpPr>
        <p:spPr>
          <a:xfrm>
            <a:off x="3911959" y="3147723"/>
            <a:ext cx="1085849" cy="141518"/>
          </a:xfrm>
          <a:prstGeom prst="line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橢圓 16"/>
          <p:cNvSpPr/>
          <p:nvPr/>
        </p:nvSpPr>
        <p:spPr>
          <a:xfrm>
            <a:off x="5239286" y="3168501"/>
            <a:ext cx="241479" cy="2414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8" name="橢圓 17"/>
          <p:cNvSpPr/>
          <p:nvPr/>
        </p:nvSpPr>
        <p:spPr>
          <a:xfrm>
            <a:off x="5480765" y="3168501"/>
            <a:ext cx="241479" cy="2414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9" name="橢圓 18"/>
          <p:cNvSpPr/>
          <p:nvPr/>
        </p:nvSpPr>
        <p:spPr>
          <a:xfrm>
            <a:off x="5722244" y="3168501"/>
            <a:ext cx="241479" cy="2414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20" name="橢圓 19"/>
          <p:cNvSpPr/>
          <p:nvPr/>
        </p:nvSpPr>
        <p:spPr>
          <a:xfrm>
            <a:off x="5966607" y="3168501"/>
            <a:ext cx="241479" cy="2414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graphicFrame>
        <p:nvGraphicFramePr>
          <p:cNvPr id="22" name="物件 21"/>
          <p:cNvGraphicFramePr>
            <a:graphicFrameLocks noChangeAspect="1"/>
          </p:cNvGraphicFramePr>
          <p:nvPr/>
        </p:nvGraphicFramePr>
        <p:xfrm>
          <a:off x="3102769" y="2675436"/>
          <a:ext cx="1362075" cy="238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815840" imgH="317160" progId="Equation.DSMT4">
                  <p:embed/>
                </p:oleObj>
              </mc:Choice>
              <mc:Fallback>
                <p:oleObj name="Equation" r:id="rId2" imgW="1815840" imgH="317160" progId="Equation.DSMT4">
                  <p:embed/>
                  <p:pic>
                    <p:nvPicPr>
                      <p:cNvPr id="22" name="物件 2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102769" y="2675436"/>
                        <a:ext cx="1362075" cy="238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矩形 24"/>
          <p:cNvSpPr/>
          <p:nvPr/>
        </p:nvSpPr>
        <p:spPr>
          <a:xfrm>
            <a:off x="4921676" y="3028180"/>
            <a:ext cx="356248" cy="254469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28" name="平行四邊形 27"/>
          <p:cNvSpPr/>
          <p:nvPr/>
        </p:nvSpPr>
        <p:spPr>
          <a:xfrm>
            <a:off x="4921676" y="2795200"/>
            <a:ext cx="597155" cy="235424"/>
          </a:xfrm>
          <a:prstGeom prst="parallelogram">
            <a:avLst>
              <a:gd name="adj" fmla="val 96739"/>
            </a:avLst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graphicFrame>
        <p:nvGraphicFramePr>
          <p:cNvPr id="21" name="物件 20"/>
          <p:cNvGraphicFramePr>
            <a:graphicFrameLocks noChangeAspect="1"/>
          </p:cNvGraphicFramePr>
          <p:nvPr/>
        </p:nvGraphicFramePr>
        <p:xfrm>
          <a:off x="5681601" y="2660147"/>
          <a:ext cx="1371600" cy="238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828800" imgH="317160" progId="Equation.DSMT4">
                  <p:embed/>
                </p:oleObj>
              </mc:Choice>
              <mc:Fallback>
                <p:oleObj name="Equation" r:id="rId4" imgW="1828800" imgH="317160" progId="Equation.DSMT4">
                  <p:embed/>
                  <p:pic>
                    <p:nvPicPr>
                      <p:cNvPr id="21" name="物件 20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681601" y="2660147"/>
                        <a:ext cx="1371600" cy="238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0" name="直線接點 29"/>
          <p:cNvCxnSpPr/>
          <p:nvPr/>
        </p:nvCxnSpPr>
        <p:spPr>
          <a:xfrm>
            <a:off x="5539303" y="2794498"/>
            <a:ext cx="0" cy="133703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接點 31"/>
          <p:cNvCxnSpPr/>
          <p:nvPr/>
        </p:nvCxnSpPr>
        <p:spPr>
          <a:xfrm>
            <a:off x="5160578" y="2779209"/>
            <a:ext cx="0" cy="197938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812219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Parameter sharing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We share parameter in the </a:t>
            </a:r>
            <a:r>
              <a:rPr lang="en-US" altLang="zh-TW" dirty="0">
                <a:solidFill>
                  <a:schemeClr val="accent2"/>
                </a:solidFill>
              </a:rPr>
              <a:t>same depth</a:t>
            </a:r>
          </a:p>
          <a:p>
            <a:pPr marL="0" indent="0">
              <a:buNone/>
            </a:pPr>
            <a:endParaRPr lang="en-US" altLang="zh-TW" dirty="0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en-US" altLang="zh-TW" dirty="0"/>
              <a:t>Now we only have 75x5=375 weights</a:t>
            </a:r>
            <a:endParaRPr lang="en-US" altLang="zh-TW" dirty="0">
              <a:solidFill>
                <a:schemeClr val="accent2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en-US" altLang="zh-TW" dirty="0"/>
              <a:t>We call these layers “</a:t>
            </a:r>
            <a:r>
              <a:rPr lang="en-US" altLang="zh-TW" dirty="0">
                <a:solidFill>
                  <a:schemeClr val="accent2"/>
                </a:solidFill>
              </a:rPr>
              <a:t>convolution layers</a:t>
            </a:r>
            <a:r>
              <a:rPr lang="en-US" altLang="zh-TW" dirty="0"/>
              <a:t>”.</a:t>
            </a:r>
            <a:endParaRPr lang="zh-TW" altLang="en-US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What is learned can be considered as the convolution filters (like a kernel)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9298038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Pool layers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Convolution layers  are often followed by pool layers</a:t>
            </a:r>
          </a:p>
          <a:p>
            <a:pPr marL="0" indent="0">
              <a:buNone/>
            </a:pPr>
            <a:r>
              <a:rPr lang="en-US" altLang="zh-TW" dirty="0"/>
              <a:t> </a:t>
            </a:r>
          </a:p>
          <a:p>
            <a:pPr marL="0" indent="0">
              <a:buNone/>
            </a:pPr>
            <a:r>
              <a:rPr lang="en-US" altLang="zh-TW" dirty="0"/>
              <a:t>Reduce the weights without losing too much information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8190688"/>
              </p:ext>
            </p:extLst>
          </p:nvPr>
        </p:nvGraphicFramePr>
        <p:xfrm>
          <a:off x="2362200" y="4398066"/>
          <a:ext cx="1620000" cy="1620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5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5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5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5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TW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TW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zh-TW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zh-TW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5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TW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zh-TW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TW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zh-TW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5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TW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zh-TW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zh-TW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TW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5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TW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zh-TW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zh-TW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TW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文字方塊 5"/>
          <p:cNvSpPr txBox="1"/>
          <p:nvPr/>
        </p:nvSpPr>
        <p:spPr>
          <a:xfrm>
            <a:off x="2197053" y="6079594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Single depth slice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向右箭號 6"/>
          <p:cNvSpPr/>
          <p:nvPr/>
        </p:nvSpPr>
        <p:spPr>
          <a:xfrm>
            <a:off x="4147347" y="5071709"/>
            <a:ext cx="1445013" cy="272714"/>
          </a:xfrm>
          <a:prstGeom prst="rightArrow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8" name="文字方塊 7"/>
          <p:cNvSpPr txBox="1"/>
          <p:nvPr/>
        </p:nvSpPr>
        <p:spPr>
          <a:xfrm>
            <a:off x="4177236" y="4725460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Max pooling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1825757"/>
              </p:ext>
            </p:extLst>
          </p:nvPr>
        </p:nvGraphicFramePr>
        <p:xfrm>
          <a:off x="5757507" y="4803066"/>
          <a:ext cx="810000" cy="810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5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5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zh-TW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zh-TW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5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zh-TW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zh-TW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4822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for neural networks</a:t>
            </a:r>
          </a:p>
        </p:txBody>
      </p:sp>
      <p:sp>
        <p:nvSpPr>
          <p:cNvPr id="4" name="Oval 12"/>
          <p:cNvSpPr>
            <a:spLocks noChangeArrowheads="1"/>
          </p:cNvSpPr>
          <p:nvPr/>
        </p:nvSpPr>
        <p:spPr bwMode="auto">
          <a:xfrm>
            <a:off x="1458087" y="3656804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Oval 12"/>
          <p:cNvSpPr>
            <a:spLocks noChangeArrowheads="1"/>
          </p:cNvSpPr>
          <p:nvPr/>
        </p:nvSpPr>
        <p:spPr bwMode="auto">
          <a:xfrm>
            <a:off x="2067687" y="3656804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2601087" y="3656804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6"/>
          <p:cNvSpPr>
            <a:spLocks noChangeArrowheads="1"/>
          </p:cNvSpPr>
          <p:nvPr/>
        </p:nvSpPr>
        <p:spPr bwMode="auto">
          <a:xfrm>
            <a:off x="1610487" y="2742404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12"/>
          <p:cNvSpPr>
            <a:spLocks noChangeArrowheads="1"/>
          </p:cNvSpPr>
          <p:nvPr/>
        </p:nvSpPr>
        <p:spPr bwMode="auto">
          <a:xfrm>
            <a:off x="2220087" y="2742404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3134487" y="3656804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2753487" y="2742404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 bwMode="auto">
          <a:xfrm rot="16200000" flipH="1">
            <a:off x="1381887" y="23614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2" name="Straight Arrow Connector 11"/>
          <p:cNvCxnSpPr/>
          <p:nvPr/>
        </p:nvCxnSpPr>
        <p:spPr bwMode="auto">
          <a:xfrm rot="5400000">
            <a:off x="1572387" y="2323306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rot="16200000" flipH="1">
            <a:off x="1991487" y="2361405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rot="5400000">
            <a:off x="2181987" y="2323305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rot="16200000" flipH="1">
            <a:off x="2524887" y="2361406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rot="5400000">
            <a:off x="2715387" y="2323306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>
            <a:stCxn id="7" idx="4"/>
            <a:endCxn id="4" idx="0"/>
          </p:cNvCxnSpPr>
          <p:nvPr/>
        </p:nvCxnSpPr>
        <p:spPr bwMode="auto">
          <a:xfrm rot="5400000">
            <a:off x="1381887" y="3275804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Straight Arrow Connector 17"/>
          <p:cNvCxnSpPr>
            <a:stCxn id="7" idx="4"/>
            <a:endCxn id="5" idx="0"/>
          </p:cNvCxnSpPr>
          <p:nvPr/>
        </p:nvCxnSpPr>
        <p:spPr bwMode="auto">
          <a:xfrm rot="16200000" flipH="1">
            <a:off x="1686687" y="3123404"/>
            <a:ext cx="6096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>
            <a:stCxn id="7" idx="4"/>
            <a:endCxn id="6" idx="1"/>
          </p:cNvCxnSpPr>
          <p:nvPr/>
        </p:nvCxnSpPr>
        <p:spPr bwMode="auto">
          <a:xfrm rot="16200000" flipH="1">
            <a:off x="1877187" y="2932903"/>
            <a:ext cx="654237" cy="8828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Straight Arrow Connector 19"/>
          <p:cNvCxnSpPr>
            <a:stCxn id="7" idx="4"/>
            <a:endCxn id="9" idx="0"/>
          </p:cNvCxnSpPr>
          <p:nvPr/>
        </p:nvCxnSpPr>
        <p:spPr bwMode="auto">
          <a:xfrm rot="16200000" flipH="1">
            <a:off x="2220087" y="2590004"/>
            <a:ext cx="609600" cy="1524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>
            <a:stCxn id="8" idx="4"/>
            <a:endCxn id="4" idx="0"/>
          </p:cNvCxnSpPr>
          <p:nvPr/>
        </p:nvCxnSpPr>
        <p:spPr bwMode="auto">
          <a:xfrm rot="5400000">
            <a:off x="1686687" y="2971004"/>
            <a:ext cx="609600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Straight Arrow Connector 21"/>
          <p:cNvCxnSpPr>
            <a:stCxn id="8" idx="4"/>
            <a:endCxn id="5" idx="0"/>
          </p:cNvCxnSpPr>
          <p:nvPr/>
        </p:nvCxnSpPr>
        <p:spPr bwMode="auto">
          <a:xfrm rot="5400000">
            <a:off x="1991487" y="3275804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Straight Arrow Connector 22"/>
          <p:cNvCxnSpPr>
            <a:stCxn id="8" idx="5"/>
            <a:endCxn id="6" idx="0"/>
          </p:cNvCxnSpPr>
          <p:nvPr/>
        </p:nvCxnSpPr>
        <p:spPr bwMode="auto">
          <a:xfrm rot="16200000" flipH="1">
            <a:off x="2289750" y="3193066"/>
            <a:ext cx="654237" cy="2732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>
            <a:stCxn id="8" idx="5"/>
            <a:endCxn id="9" idx="0"/>
          </p:cNvCxnSpPr>
          <p:nvPr/>
        </p:nvCxnSpPr>
        <p:spPr bwMode="auto">
          <a:xfrm rot="16200000" flipH="1">
            <a:off x="2556450" y="2926366"/>
            <a:ext cx="654237" cy="806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Straight Arrow Connector 24"/>
          <p:cNvCxnSpPr>
            <a:stCxn id="10" idx="4"/>
            <a:endCxn id="4" idx="7"/>
          </p:cNvCxnSpPr>
          <p:nvPr/>
        </p:nvCxnSpPr>
        <p:spPr bwMode="auto">
          <a:xfrm rot="5400000">
            <a:off x="1984951" y="2780504"/>
            <a:ext cx="654237" cy="1187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/>
          <p:cNvCxnSpPr>
            <a:stCxn id="10" idx="5"/>
            <a:endCxn id="5" idx="0"/>
          </p:cNvCxnSpPr>
          <p:nvPr/>
        </p:nvCxnSpPr>
        <p:spPr bwMode="auto">
          <a:xfrm rot="5400000">
            <a:off x="2289751" y="2932904"/>
            <a:ext cx="654237" cy="7935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Straight Arrow Connector 26"/>
          <p:cNvCxnSpPr>
            <a:stCxn id="10" idx="4"/>
            <a:endCxn id="6" idx="0"/>
          </p:cNvCxnSpPr>
          <p:nvPr/>
        </p:nvCxnSpPr>
        <p:spPr bwMode="auto">
          <a:xfrm rot="5400000">
            <a:off x="2524887" y="3275804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8" name="Straight Arrow Connector 27"/>
          <p:cNvCxnSpPr>
            <a:stCxn id="10" idx="4"/>
            <a:endCxn id="9" idx="7"/>
          </p:cNvCxnSpPr>
          <p:nvPr/>
        </p:nvCxnSpPr>
        <p:spPr bwMode="auto">
          <a:xfrm rot="16200000" flipH="1">
            <a:off x="2823150" y="3129940"/>
            <a:ext cx="654237" cy="4887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9" name="Oval 12"/>
          <p:cNvSpPr>
            <a:spLocks noChangeArrowheads="1"/>
          </p:cNvSpPr>
          <p:nvPr/>
        </p:nvSpPr>
        <p:spPr bwMode="auto">
          <a:xfrm>
            <a:off x="1458087" y="4539641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Oval 12"/>
          <p:cNvSpPr>
            <a:spLocks noChangeArrowheads="1"/>
          </p:cNvSpPr>
          <p:nvPr/>
        </p:nvSpPr>
        <p:spPr bwMode="auto">
          <a:xfrm>
            <a:off x="2067687" y="4539641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Oval 12"/>
          <p:cNvSpPr>
            <a:spLocks noChangeArrowheads="1"/>
          </p:cNvSpPr>
          <p:nvPr/>
        </p:nvSpPr>
        <p:spPr bwMode="auto">
          <a:xfrm>
            <a:off x="2601087" y="4539641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Oval 12"/>
          <p:cNvSpPr>
            <a:spLocks noChangeArrowheads="1"/>
          </p:cNvSpPr>
          <p:nvPr/>
        </p:nvSpPr>
        <p:spPr bwMode="auto">
          <a:xfrm>
            <a:off x="2296287" y="5377841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Oval 12"/>
          <p:cNvSpPr>
            <a:spLocks noChangeArrowheads="1"/>
          </p:cNvSpPr>
          <p:nvPr/>
        </p:nvSpPr>
        <p:spPr bwMode="auto">
          <a:xfrm>
            <a:off x="3134487" y="4539641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4" name="Straight Arrow Connector 33"/>
          <p:cNvCxnSpPr>
            <a:stCxn id="29" idx="5"/>
            <a:endCxn id="32" idx="1"/>
          </p:cNvCxnSpPr>
          <p:nvPr/>
        </p:nvCxnSpPr>
        <p:spPr bwMode="auto">
          <a:xfrm rot="16200000" flipH="1">
            <a:off x="1718250" y="4799804"/>
            <a:ext cx="622674" cy="6226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5" name="Straight Arrow Connector 34"/>
          <p:cNvCxnSpPr>
            <a:stCxn id="30" idx="4"/>
            <a:endCxn id="32" idx="0"/>
          </p:cNvCxnSpPr>
          <p:nvPr/>
        </p:nvCxnSpPr>
        <p:spPr bwMode="auto">
          <a:xfrm rot="16200000" flipH="1">
            <a:off x="2067687" y="4996841"/>
            <a:ext cx="5334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6" name="Straight Arrow Connector 35"/>
          <p:cNvCxnSpPr>
            <a:stCxn id="31" idx="3"/>
            <a:endCxn id="32" idx="0"/>
          </p:cNvCxnSpPr>
          <p:nvPr/>
        </p:nvCxnSpPr>
        <p:spPr bwMode="auto">
          <a:xfrm rot="5400000">
            <a:off x="2258188" y="4990304"/>
            <a:ext cx="578037" cy="197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7" name="Straight Arrow Connector 36"/>
          <p:cNvCxnSpPr>
            <a:stCxn id="33" idx="4"/>
            <a:endCxn id="32" idx="7"/>
          </p:cNvCxnSpPr>
          <p:nvPr/>
        </p:nvCxnSpPr>
        <p:spPr bwMode="auto">
          <a:xfrm rot="5400000">
            <a:off x="2632651" y="4768241"/>
            <a:ext cx="578037" cy="7304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8" name="Straight Arrow Connector 37"/>
          <p:cNvCxnSpPr/>
          <p:nvPr/>
        </p:nvCxnSpPr>
        <p:spPr bwMode="auto">
          <a:xfrm rot="5400000">
            <a:off x="2297081" y="5834247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9" name="TextBox 38"/>
          <p:cNvSpPr txBox="1"/>
          <p:nvPr/>
        </p:nvSpPr>
        <p:spPr>
          <a:xfrm>
            <a:off x="2272501" y="400908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191000" y="2165366"/>
            <a:ext cx="47296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Traditional NN models: 1-2 hidden layers</a:t>
            </a:r>
          </a:p>
          <a:p>
            <a:endParaRPr lang="en-US" sz="2000" dirty="0"/>
          </a:p>
          <a:p>
            <a:r>
              <a:rPr lang="en-US" sz="2000" dirty="0"/>
              <a:t>Deep learning NN models: 3+ hidden layers </a:t>
            </a:r>
          </a:p>
        </p:txBody>
      </p:sp>
    </p:spTree>
    <p:extLst>
      <p:ext uri="{BB962C8B-B14F-4D97-AF65-F5344CB8AC3E}">
        <p14:creationId xmlns:p14="http://schemas.microsoft.com/office/powerpoint/2010/main" val="352458203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/>
          <a:srcRect l="775" t="19150" r="737" b="1410"/>
          <a:stretch/>
        </p:blipFill>
        <p:spPr>
          <a:xfrm>
            <a:off x="97361" y="1778604"/>
            <a:ext cx="8950048" cy="3673601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743754" y="1478521"/>
            <a:ext cx="74090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" dirty="0">
                <a:latin typeface="Arial" panose="020B0604020202020204" pitchFamily="34" charset="0"/>
                <a:cs typeface="Arial" panose="020B0604020202020204" pitchFamily="34" charset="0"/>
              </a:rPr>
              <a:t>CONV</a:t>
            </a:r>
            <a:endParaRPr lang="zh-TW" alt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1622739" y="1488795"/>
            <a:ext cx="74090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" dirty="0">
                <a:latin typeface="Arial" panose="020B0604020202020204" pitchFamily="34" charset="0"/>
                <a:cs typeface="Arial" panose="020B0604020202020204" pitchFamily="34" charset="0"/>
              </a:rPr>
              <a:t>CONV</a:t>
            </a:r>
            <a:endParaRPr lang="zh-TW" alt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2973925" y="1474407"/>
            <a:ext cx="74090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" dirty="0">
                <a:latin typeface="Arial" panose="020B0604020202020204" pitchFamily="34" charset="0"/>
                <a:cs typeface="Arial" panose="020B0604020202020204" pitchFamily="34" charset="0"/>
              </a:rPr>
              <a:t>CONV</a:t>
            </a:r>
            <a:endParaRPr lang="zh-TW" alt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3877241" y="1474407"/>
            <a:ext cx="74090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" dirty="0">
                <a:latin typeface="Arial" panose="020B0604020202020204" pitchFamily="34" charset="0"/>
                <a:cs typeface="Arial" panose="020B0604020202020204" pitchFamily="34" charset="0"/>
              </a:rPr>
              <a:t>CONV</a:t>
            </a:r>
            <a:endParaRPr lang="zh-TW" alt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5249470" y="1482572"/>
            <a:ext cx="74090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" dirty="0">
                <a:latin typeface="Arial" panose="020B0604020202020204" pitchFamily="34" charset="0"/>
                <a:cs typeface="Arial" panose="020B0604020202020204" pitchFamily="34" charset="0"/>
              </a:rPr>
              <a:t>CONV</a:t>
            </a:r>
            <a:endParaRPr lang="zh-TW" alt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6152786" y="1484743"/>
            <a:ext cx="74090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" dirty="0">
                <a:latin typeface="Arial" panose="020B0604020202020204" pitchFamily="34" charset="0"/>
                <a:cs typeface="Arial" panose="020B0604020202020204" pitchFamily="34" charset="0"/>
              </a:rPr>
              <a:t>CONV</a:t>
            </a:r>
            <a:endParaRPr lang="zh-TW" alt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1215107" y="1226028"/>
            <a:ext cx="67839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" dirty="0" err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ReLU</a:t>
            </a:r>
            <a:endParaRPr lang="zh-TW" altLang="en-US" sz="150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2085291" y="1226028"/>
            <a:ext cx="67839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" dirty="0" err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ReLU</a:t>
            </a:r>
            <a:endParaRPr lang="zh-TW" altLang="en-US" sz="150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3445627" y="1225414"/>
            <a:ext cx="67839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" dirty="0" err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ReLU</a:t>
            </a:r>
            <a:endParaRPr lang="zh-TW" altLang="en-US" sz="150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4350618" y="1225414"/>
            <a:ext cx="67839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" dirty="0" err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ReLU</a:t>
            </a:r>
            <a:endParaRPr lang="zh-TW" altLang="en-US" sz="150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5725708" y="1225414"/>
            <a:ext cx="67839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" dirty="0" err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ReLU</a:t>
            </a:r>
            <a:endParaRPr lang="zh-TW" altLang="en-US" sz="150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6639754" y="1225414"/>
            <a:ext cx="67839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" dirty="0" err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ReLU</a:t>
            </a:r>
            <a:endParaRPr lang="zh-TW" altLang="en-US" sz="150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文字方塊 19"/>
          <p:cNvSpPr txBox="1"/>
          <p:nvPr/>
        </p:nvSpPr>
        <p:spPr>
          <a:xfrm>
            <a:off x="2518606" y="1036498"/>
            <a:ext cx="71846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POOL</a:t>
            </a:r>
            <a:endParaRPr lang="zh-TW" altLang="en-US" sz="15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4770784" y="1036498"/>
            <a:ext cx="71846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POOL</a:t>
            </a:r>
            <a:endParaRPr lang="zh-TW" altLang="en-US" sz="15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7013863" y="1036498"/>
            <a:ext cx="71846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POOL</a:t>
            </a:r>
            <a:endParaRPr lang="zh-TW" altLang="en-US" sz="15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7646956" y="1473381"/>
            <a:ext cx="154561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" dirty="0">
                <a:latin typeface="Arial" panose="020B0604020202020204" pitchFamily="34" charset="0"/>
                <a:cs typeface="Arial" panose="020B0604020202020204" pitchFamily="34" charset="0"/>
              </a:rPr>
              <a:t>Fully-connected</a:t>
            </a:r>
            <a:endParaRPr lang="zh-TW" alt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文字方塊 23"/>
          <p:cNvSpPr txBox="1"/>
          <p:nvPr/>
        </p:nvSpPr>
        <p:spPr>
          <a:xfrm>
            <a:off x="774017" y="5423452"/>
            <a:ext cx="569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280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1708099" y="5423452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910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3059285" y="5423452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910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4036053" y="5423452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910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字方塊 27"/>
          <p:cNvSpPr txBox="1"/>
          <p:nvPr/>
        </p:nvSpPr>
        <p:spPr>
          <a:xfrm>
            <a:off x="5334830" y="5423452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910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文字方塊 28"/>
          <p:cNvSpPr txBox="1"/>
          <p:nvPr/>
        </p:nvSpPr>
        <p:spPr>
          <a:xfrm>
            <a:off x="6283420" y="5423452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910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文字方塊 29"/>
          <p:cNvSpPr txBox="1"/>
          <p:nvPr/>
        </p:nvSpPr>
        <p:spPr>
          <a:xfrm>
            <a:off x="7504924" y="5423452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1600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文字方塊 30"/>
          <p:cNvSpPr txBox="1"/>
          <p:nvPr/>
        </p:nvSpPr>
        <p:spPr>
          <a:xfrm>
            <a:off x="97361" y="3955035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32x32</a:t>
            </a:r>
            <a:endParaRPr lang="zh-TW" altLang="en-US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文字方塊 31"/>
          <p:cNvSpPr txBox="1"/>
          <p:nvPr/>
        </p:nvSpPr>
        <p:spPr>
          <a:xfrm>
            <a:off x="2522101" y="5650278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16x16</a:t>
            </a:r>
            <a:endParaRPr lang="zh-TW" altLang="en-US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文字方塊 32"/>
          <p:cNvSpPr txBox="1"/>
          <p:nvPr/>
        </p:nvSpPr>
        <p:spPr>
          <a:xfrm>
            <a:off x="4904438" y="5650278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8x8</a:t>
            </a:r>
            <a:endParaRPr lang="zh-TW" altLang="en-US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文字方塊 33"/>
          <p:cNvSpPr txBox="1"/>
          <p:nvPr/>
        </p:nvSpPr>
        <p:spPr>
          <a:xfrm>
            <a:off x="7174966" y="5650278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4x4</a:t>
            </a:r>
            <a:endParaRPr lang="zh-TW" altLang="en-US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文字方塊 34"/>
          <p:cNvSpPr txBox="1"/>
          <p:nvPr/>
        </p:nvSpPr>
        <p:spPr>
          <a:xfrm>
            <a:off x="10312" y="5446238"/>
            <a:ext cx="92980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" dirty="0">
                <a:latin typeface="Arial" panose="020B0604020202020204" pitchFamily="34" charset="0"/>
                <a:cs typeface="Arial" panose="020B0604020202020204" pitchFamily="34" charset="0"/>
              </a:rPr>
              <a:t>Weights:</a:t>
            </a:r>
            <a:endParaRPr lang="zh-TW" alt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文字方塊 35"/>
          <p:cNvSpPr txBox="1"/>
          <p:nvPr/>
        </p:nvSpPr>
        <p:spPr>
          <a:xfrm>
            <a:off x="163680" y="5673361"/>
            <a:ext cx="6126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Size:</a:t>
            </a:r>
            <a:endParaRPr lang="zh-TW" altLang="en-US" sz="15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13259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8C26B-D3D8-7247-91C9-E170007EF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58840D-6C33-DE34-BD9B-38E7317A2EE0}"/>
              </a:ext>
            </a:extLst>
          </p:cNvPr>
          <p:cNvSpPr txBox="1"/>
          <p:nvPr/>
        </p:nvSpPr>
        <p:spPr>
          <a:xfrm>
            <a:off x="1905000" y="3195935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hlinkClick r:id="rId2"/>
              </a:rPr>
              <a:t>https://adamharley.com/nn_vis/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63985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lvl="1" indent="0">
              <a:spcBef>
                <a:spcPts val="0"/>
              </a:spcBef>
              <a:spcAft>
                <a:spcPts val="1285"/>
              </a:spcAft>
              <a:buClr>
                <a:srgbClr val="FFCC99"/>
              </a:buClr>
              <a:buSzPct val="75000"/>
              <a:buNone/>
            </a:pPr>
            <a:r>
              <a:rPr lang="en-US" dirty="0"/>
              <a:t>Feature quality is critical to the performance of ML methods</a:t>
            </a:r>
          </a:p>
          <a:p>
            <a:pPr marL="285750" lvl="1" indent="-285750">
              <a:spcBef>
                <a:spcPts val="0"/>
              </a:spcBef>
              <a:spcAft>
                <a:spcPts val="1285"/>
              </a:spcAft>
              <a:buClr>
                <a:srgbClr val="FFCC99"/>
              </a:buClr>
              <a:buSzPct val="75000"/>
            </a:pPr>
            <a:endParaRPr lang="en-US" dirty="0"/>
          </a:p>
          <a:p>
            <a:pPr marL="0" lvl="1" indent="0">
              <a:spcBef>
                <a:spcPts val="0"/>
              </a:spcBef>
              <a:spcAft>
                <a:spcPts val="1285"/>
              </a:spcAft>
              <a:buClr>
                <a:srgbClr val="FFCC99"/>
              </a:buClr>
              <a:buSzPct val="75000"/>
              <a:buNone/>
            </a:pPr>
            <a:r>
              <a:rPr lang="en-US" dirty="0"/>
              <a:t>Normal process = hand-crafted features</a:t>
            </a:r>
          </a:p>
          <a:p>
            <a:pPr marL="285750" lvl="1" indent="-285750">
              <a:spcBef>
                <a:spcPts val="0"/>
              </a:spcBef>
              <a:spcAft>
                <a:spcPts val="1285"/>
              </a:spcAft>
              <a:buClr>
                <a:srgbClr val="FFCC99"/>
              </a:buClr>
              <a:buSzPct val="75000"/>
            </a:pPr>
            <a:endParaRPr lang="en-US" dirty="0"/>
          </a:p>
          <a:p>
            <a:pPr marL="0" lvl="1" indent="0">
              <a:spcBef>
                <a:spcPts val="0"/>
              </a:spcBef>
              <a:spcAft>
                <a:spcPts val="1285"/>
              </a:spcAft>
              <a:buClr>
                <a:srgbClr val="FFCC99"/>
              </a:buClr>
              <a:buSzPct val="75000"/>
              <a:buNone/>
            </a:pPr>
            <a:r>
              <a:rPr lang="en-US" dirty="0"/>
              <a:t>Deep learning: find algorithms to automatically discover features from the data</a:t>
            </a:r>
          </a:p>
        </p:txBody>
      </p:sp>
    </p:spTree>
    <p:extLst>
      <p:ext uri="{BB962C8B-B14F-4D97-AF65-F5344CB8AC3E}">
        <p14:creationId xmlns:p14="http://schemas.microsoft.com/office/powerpoint/2010/main" val="449701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6096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What makes “deep learning” hard for NNs?</a:t>
            </a:r>
          </a:p>
        </p:txBody>
      </p:sp>
      <p:sp>
        <p:nvSpPr>
          <p:cNvPr id="4" name="Oval 12"/>
          <p:cNvSpPr>
            <a:spLocks noChangeArrowheads="1"/>
          </p:cNvSpPr>
          <p:nvPr/>
        </p:nvSpPr>
        <p:spPr bwMode="auto">
          <a:xfrm>
            <a:off x="1458087" y="3993963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Oval 12"/>
          <p:cNvSpPr>
            <a:spLocks noChangeArrowheads="1"/>
          </p:cNvSpPr>
          <p:nvPr/>
        </p:nvSpPr>
        <p:spPr bwMode="auto">
          <a:xfrm>
            <a:off x="2067687" y="3993963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2601087" y="3993963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6"/>
          <p:cNvSpPr>
            <a:spLocks noChangeArrowheads="1"/>
          </p:cNvSpPr>
          <p:nvPr/>
        </p:nvSpPr>
        <p:spPr bwMode="auto">
          <a:xfrm>
            <a:off x="1610487" y="3079563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12"/>
          <p:cNvSpPr>
            <a:spLocks noChangeArrowheads="1"/>
          </p:cNvSpPr>
          <p:nvPr/>
        </p:nvSpPr>
        <p:spPr bwMode="auto">
          <a:xfrm>
            <a:off x="2220087" y="3079563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3134487" y="3993963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2753487" y="3079563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 bwMode="auto">
          <a:xfrm rot="16200000" flipH="1">
            <a:off x="1381887" y="2698565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2" name="Straight Arrow Connector 11"/>
          <p:cNvCxnSpPr/>
          <p:nvPr/>
        </p:nvCxnSpPr>
        <p:spPr bwMode="auto">
          <a:xfrm rot="5400000">
            <a:off x="1572387" y="2660465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rot="16200000" flipH="1">
            <a:off x="1991487" y="2698564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rot="5400000">
            <a:off x="2181987" y="2660464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rot="16200000" flipH="1">
            <a:off x="2524887" y="2698565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rot="5400000">
            <a:off x="2715387" y="2660465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>
            <a:stCxn id="7" idx="4"/>
            <a:endCxn id="4" idx="0"/>
          </p:cNvCxnSpPr>
          <p:nvPr/>
        </p:nvCxnSpPr>
        <p:spPr bwMode="auto">
          <a:xfrm rot="5400000">
            <a:off x="1381887" y="3612963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Straight Arrow Connector 17"/>
          <p:cNvCxnSpPr>
            <a:stCxn id="7" idx="4"/>
            <a:endCxn id="5" idx="0"/>
          </p:cNvCxnSpPr>
          <p:nvPr/>
        </p:nvCxnSpPr>
        <p:spPr bwMode="auto">
          <a:xfrm rot="16200000" flipH="1">
            <a:off x="1686687" y="3460563"/>
            <a:ext cx="6096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>
            <a:stCxn id="7" idx="4"/>
            <a:endCxn id="6" idx="1"/>
          </p:cNvCxnSpPr>
          <p:nvPr/>
        </p:nvCxnSpPr>
        <p:spPr bwMode="auto">
          <a:xfrm rot="16200000" flipH="1">
            <a:off x="1877187" y="3270062"/>
            <a:ext cx="654237" cy="8828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Straight Arrow Connector 19"/>
          <p:cNvCxnSpPr>
            <a:stCxn id="7" idx="4"/>
            <a:endCxn id="9" idx="0"/>
          </p:cNvCxnSpPr>
          <p:nvPr/>
        </p:nvCxnSpPr>
        <p:spPr bwMode="auto">
          <a:xfrm rot="16200000" flipH="1">
            <a:off x="2220087" y="2927163"/>
            <a:ext cx="609600" cy="1524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>
            <a:stCxn id="8" idx="4"/>
            <a:endCxn id="4" idx="0"/>
          </p:cNvCxnSpPr>
          <p:nvPr/>
        </p:nvCxnSpPr>
        <p:spPr bwMode="auto">
          <a:xfrm rot="5400000">
            <a:off x="1686687" y="3308163"/>
            <a:ext cx="609600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Straight Arrow Connector 21"/>
          <p:cNvCxnSpPr>
            <a:stCxn id="8" idx="4"/>
            <a:endCxn id="5" idx="0"/>
          </p:cNvCxnSpPr>
          <p:nvPr/>
        </p:nvCxnSpPr>
        <p:spPr bwMode="auto">
          <a:xfrm rot="5400000">
            <a:off x="1991487" y="3612963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Straight Arrow Connector 22"/>
          <p:cNvCxnSpPr>
            <a:stCxn id="8" idx="5"/>
            <a:endCxn id="6" idx="0"/>
          </p:cNvCxnSpPr>
          <p:nvPr/>
        </p:nvCxnSpPr>
        <p:spPr bwMode="auto">
          <a:xfrm rot="16200000" flipH="1">
            <a:off x="2289750" y="3530225"/>
            <a:ext cx="654237" cy="2732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>
            <a:stCxn id="8" idx="5"/>
            <a:endCxn id="9" idx="0"/>
          </p:cNvCxnSpPr>
          <p:nvPr/>
        </p:nvCxnSpPr>
        <p:spPr bwMode="auto">
          <a:xfrm rot="16200000" flipH="1">
            <a:off x="2556450" y="3263525"/>
            <a:ext cx="654237" cy="806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Straight Arrow Connector 24"/>
          <p:cNvCxnSpPr>
            <a:stCxn id="10" idx="4"/>
            <a:endCxn id="4" idx="7"/>
          </p:cNvCxnSpPr>
          <p:nvPr/>
        </p:nvCxnSpPr>
        <p:spPr bwMode="auto">
          <a:xfrm rot="5400000">
            <a:off x="1984951" y="3117663"/>
            <a:ext cx="654237" cy="1187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/>
          <p:cNvCxnSpPr>
            <a:stCxn id="10" idx="5"/>
            <a:endCxn id="5" idx="0"/>
          </p:cNvCxnSpPr>
          <p:nvPr/>
        </p:nvCxnSpPr>
        <p:spPr bwMode="auto">
          <a:xfrm rot="5400000">
            <a:off x="2289751" y="3270063"/>
            <a:ext cx="654237" cy="7935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Straight Arrow Connector 26"/>
          <p:cNvCxnSpPr>
            <a:stCxn id="10" idx="4"/>
            <a:endCxn id="6" idx="0"/>
          </p:cNvCxnSpPr>
          <p:nvPr/>
        </p:nvCxnSpPr>
        <p:spPr bwMode="auto">
          <a:xfrm rot="5400000">
            <a:off x="2524887" y="3612963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8" name="Straight Arrow Connector 27"/>
          <p:cNvCxnSpPr>
            <a:stCxn id="10" idx="4"/>
            <a:endCxn id="9" idx="7"/>
          </p:cNvCxnSpPr>
          <p:nvPr/>
        </p:nvCxnSpPr>
        <p:spPr bwMode="auto">
          <a:xfrm rot="16200000" flipH="1">
            <a:off x="2823150" y="3467099"/>
            <a:ext cx="654237" cy="4887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9" name="Oval 12"/>
          <p:cNvSpPr>
            <a:spLocks noChangeArrowheads="1"/>
          </p:cNvSpPr>
          <p:nvPr/>
        </p:nvSpPr>
        <p:spPr bwMode="auto">
          <a:xfrm>
            <a:off x="1458087" y="48768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Oval 12"/>
          <p:cNvSpPr>
            <a:spLocks noChangeArrowheads="1"/>
          </p:cNvSpPr>
          <p:nvPr/>
        </p:nvSpPr>
        <p:spPr bwMode="auto">
          <a:xfrm>
            <a:off x="2067687" y="48768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Oval 12"/>
          <p:cNvSpPr>
            <a:spLocks noChangeArrowheads="1"/>
          </p:cNvSpPr>
          <p:nvPr/>
        </p:nvSpPr>
        <p:spPr bwMode="auto">
          <a:xfrm>
            <a:off x="2601087" y="48768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Oval 12"/>
          <p:cNvSpPr>
            <a:spLocks noChangeArrowheads="1"/>
          </p:cNvSpPr>
          <p:nvPr/>
        </p:nvSpPr>
        <p:spPr bwMode="auto">
          <a:xfrm>
            <a:off x="2296287" y="57150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Oval 12"/>
          <p:cNvSpPr>
            <a:spLocks noChangeArrowheads="1"/>
          </p:cNvSpPr>
          <p:nvPr/>
        </p:nvSpPr>
        <p:spPr bwMode="auto">
          <a:xfrm>
            <a:off x="3134487" y="48768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4" name="Straight Arrow Connector 33"/>
          <p:cNvCxnSpPr>
            <a:stCxn id="29" idx="5"/>
            <a:endCxn id="32" idx="1"/>
          </p:cNvCxnSpPr>
          <p:nvPr/>
        </p:nvCxnSpPr>
        <p:spPr bwMode="auto">
          <a:xfrm rot="16200000" flipH="1">
            <a:off x="1718250" y="5136963"/>
            <a:ext cx="622674" cy="6226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5" name="Straight Arrow Connector 34"/>
          <p:cNvCxnSpPr>
            <a:stCxn id="30" idx="4"/>
            <a:endCxn id="32" idx="0"/>
          </p:cNvCxnSpPr>
          <p:nvPr/>
        </p:nvCxnSpPr>
        <p:spPr bwMode="auto">
          <a:xfrm rot="16200000" flipH="1">
            <a:off x="2067687" y="5334000"/>
            <a:ext cx="5334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6" name="Straight Arrow Connector 35"/>
          <p:cNvCxnSpPr>
            <a:stCxn id="31" idx="3"/>
            <a:endCxn id="32" idx="0"/>
          </p:cNvCxnSpPr>
          <p:nvPr/>
        </p:nvCxnSpPr>
        <p:spPr bwMode="auto">
          <a:xfrm rot="5400000">
            <a:off x="2258188" y="5327463"/>
            <a:ext cx="578037" cy="197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7" name="Straight Arrow Connector 36"/>
          <p:cNvCxnSpPr>
            <a:stCxn id="33" idx="4"/>
            <a:endCxn id="32" idx="7"/>
          </p:cNvCxnSpPr>
          <p:nvPr/>
        </p:nvCxnSpPr>
        <p:spPr bwMode="auto">
          <a:xfrm rot="5400000">
            <a:off x="2632651" y="5105400"/>
            <a:ext cx="578037" cy="7304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8" name="Straight Arrow Connector 37"/>
          <p:cNvCxnSpPr/>
          <p:nvPr/>
        </p:nvCxnSpPr>
        <p:spPr bwMode="auto">
          <a:xfrm rot="5400000">
            <a:off x="2297081" y="6171406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9" name="TextBox 38"/>
          <p:cNvSpPr txBox="1"/>
          <p:nvPr/>
        </p:nvSpPr>
        <p:spPr>
          <a:xfrm>
            <a:off x="2272501" y="434624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0042288"/>
              </p:ext>
            </p:extLst>
          </p:nvPr>
        </p:nvGraphicFramePr>
        <p:xfrm>
          <a:off x="4114800" y="2856696"/>
          <a:ext cx="1905000" cy="311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320800" imgH="215900" progId="Equation.3">
                  <p:embed/>
                </p:oleObj>
              </mc:Choice>
              <mc:Fallback>
                <p:oleObj name="Equation" r:id="rId2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114800" y="2856696"/>
                        <a:ext cx="1905000" cy="3117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" name="Object 4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4869022"/>
              </p:ext>
            </p:extLst>
          </p:nvPr>
        </p:nvGraphicFramePr>
        <p:xfrm>
          <a:off x="4051300" y="3052537"/>
          <a:ext cx="3721100" cy="40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540000" imgH="279400" progId="Equation.3">
                  <p:embed/>
                </p:oleObj>
              </mc:Choice>
              <mc:Fallback>
                <p:oleObj name="Equation" r:id="rId4" imgW="2540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051300" y="3052537"/>
                        <a:ext cx="3721100" cy="40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91308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6096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What makes “deep learning” hard for NNs?</a:t>
            </a:r>
          </a:p>
        </p:txBody>
      </p:sp>
      <p:sp>
        <p:nvSpPr>
          <p:cNvPr id="4" name="Oval 12"/>
          <p:cNvSpPr>
            <a:spLocks noChangeArrowheads="1"/>
          </p:cNvSpPr>
          <p:nvPr/>
        </p:nvSpPr>
        <p:spPr bwMode="auto">
          <a:xfrm>
            <a:off x="1458087" y="3993963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Oval 12"/>
          <p:cNvSpPr>
            <a:spLocks noChangeArrowheads="1"/>
          </p:cNvSpPr>
          <p:nvPr/>
        </p:nvSpPr>
        <p:spPr bwMode="auto">
          <a:xfrm>
            <a:off x="2067687" y="3993963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2601087" y="3993963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6"/>
          <p:cNvSpPr>
            <a:spLocks noChangeArrowheads="1"/>
          </p:cNvSpPr>
          <p:nvPr/>
        </p:nvSpPr>
        <p:spPr bwMode="auto">
          <a:xfrm>
            <a:off x="1610487" y="3079563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12"/>
          <p:cNvSpPr>
            <a:spLocks noChangeArrowheads="1"/>
          </p:cNvSpPr>
          <p:nvPr/>
        </p:nvSpPr>
        <p:spPr bwMode="auto">
          <a:xfrm>
            <a:off x="2220087" y="3079563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3134487" y="3993963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2753487" y="3079563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 bwMode="auto">
          <a:xfrm rot="16200000" flipH="1">
            <a:off x="1381887" y="2698565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2" name="Straight Arrow Connector 11"/>
          <p:cNvCxnSpPr/>
          <p:nvPr/>
        </p:nvCxnSpPr>
        <p:spPr bwMode="auto">
          <a:xfrm rot="5400000">
            <a:off x="1572387" y="2660465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rot="16200000" flipH="1">
            <a:off x="1991487" y="2698564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rot="5400000">
            <a:off x="2181987" y="2660464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rot="16200000" flipH="1">
            <a:off x="2524887" y="2698565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rot="5400000">
            <a:off x="2715387" y="2660465"/>
            <a:ext cx="6096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>
            <a:stCxn id="7" idx="4"/>
            <a:endCxn id="4" idx="0"/>
          </p:cNvCxnSpPr>
          <p:nvPr/>
        </p:nvCxnSpPr>
        <p:spPr bwMode="auto">
          <a:xfrm rot="5400000">
            <a:off x="1381887" y="3612963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Straight Arrow Connector 17"/>
          <p:cNvCxnSpPr>
            <a:stCxn id="7" idx="4"/>
            <a:endCxn id="5" idx="0"/>
          </p:cNvCxnSpPr>
          <p:nvPr/>
        </p:nvCxnSpPr>
        <p:spPr bwMode="auto">
          <a:xfrm rot="16200000" flipH="1">
            <a:off x="1686687" y="3460563"/>
            <a:ext cx="6096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>
            <a:stCxn id="7" idx="4"/>
            <a:endCxn id="6" idx="1"/>
          </p:cNvCxnSpPr>
          <p:nvPr/>
        </p:nvCxnSpPr>
        <p:spPr bwMode="auto">
          <a:xfrm rot="16200000" flipH="1">
            <a:off x="1877187" y="3270062"/>
            <a:ext cx="654237" cy="8828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Straight Arrow Connector 19"/>
          <p:cNvCxnSpPr>
            <a:stCxn id="7" idx="4"/>
            <a:endCxn id="9" idx="0"/>
          </p:cNvCxnSpPr>
          <p:nvPr/>
        </p:nvCxnSpPr>
        <p:spPr bwMode="auto">
          <a:xfrm rot="16200000" flipH="1">
            <a:off x="2220087" y="2927163"/>
            <a:ext cx="609600" cy="1524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>
            <a:stCxn id="8" idx="4"/>
            <a:endCxn id="4" idx="0"/>
          </p:cNvCxnSpPr>
          <p:nvPr/>
        </p:nvCxnSpPr>
        <p:spPr bwMode="auto">
          <a:xfrm rot="5400000">
            <a:off x="1686687" y="3308163"/>
            <a:ext cx="609600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Straight Arrow Connector 21"/>
          <p:cNvCxnSpPr>
            <a:stCxn id="8" idx="4"/>
            <a:endCxn id="5" idx="0"/>
          </p:cNvCxnSpPr>
          <p:nvPr/>
        </p:nvCxnSpPr>
        <p:spPr bwMode="auto">
          <a:xfrm rot="5400000">
            <a:off x="1991487" y="3612963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Straight Arrow Connector 22"/>
          <p:cNvCxnSpPr>
            <a:stCxn id="8" idx="5"/>
            <a:endCxn id="6" idx="0"/>
          </p:cNvCxnSpPr>
          <p:nvPr/>
        </p:nvCxnSpPr>
        <p:spPr bwMode="auto">
          <a:xfrm rot="16200000" flipH="1">
            <a:off x="2289750" y="3530225"/>
            <a:ext cx="654237" cy="2732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>
            <a:stCxn id="8" idx="5"/>
            <a:endCxn id="9" idx="0"/>
          </p:cNvCxnSpPr>
          <p:nvPr/>
        </p:nvCxnSpPr>
        <p:spPr bwMode="auto">
          <a:xfrm rot="16200000" flipH="1">
            <a:off x="2556450" y="3263525"/>
            <a:ext cx="654237" cy="806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Straight Arrow Connector 24"/>
          <p:cNvCxnSpPr>
            <a:stCxn id="10" idx="4"/>
            <a:endCxn id="4" idx="7"/>
          </p:cNvCxnSpPr>
          <p:nvPr/>
        </p:nvCxnSpPr>
        <p:spPr bwMode="auto">
          <a:xfrm rot="5400000">
            <a:off x="1984951" y="3117663"/>
            <a:ext cx="654237" cy="11876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/>
          <p:cNvCxnSpPr>
            <a:stCxn id="10" idx="5"/>
            <a:endCxn id="5" idx="0"/>
          </p:cNvCxnSpPr>
          <p:nvPr/>
        </p:nvCxnSpPr>
        <p:spPr bwMode="auto">
          <a:xfrm rot="5400000">
            <a:off x="2289751" y="3270063"/>
            <a:ext cx="654237" cy="7935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Straight Arrow Connector 26"/>
          <p:cNvCxnSpPr>
            <a:stCxn id="10" idx="4"/>
            <a:endCxn id="6" idx="0"/>
          </p:cNvCxnSpPr>
          <p:nvPr/>
        </p:nvCxnSpPr>
        <p:spPr bwMode="auto">
          <a:xfrm rot="5400000">
            <a:off x="2524887" y="3612963"/>
            <a:ext cx="609600" cy="152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8" name="Straight Arrow Connector 27"/>
          <p:cNvCxnSpPr>
            <a:stCxn id="10" idx="4"/>
            <a:endCxn id="9" idx="7"/>
          </p:cNvCxnSpPr>
          <p:nvPr/>
        </p:nvCxnSpPr>
        <p:spPr bwMode="auto">
          <a:xfrm rot="16200000" flipH="1">
            <a:off x="2823150" y="3467099"/>
            <a:ext cx="654237" cy="4887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9" name="Oval 12"/>
          <p:cNvSpPr>
            <a:spLocks noChangeArrowheads="1"/>
          </p:cNvSpPr>
          <p:nvPr/>
        </p:nvSpPr>
        <p:spPr bwMode="auto">
          <a:xfrm>
            <a:off x="1458087" y="48768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Oval 12"/>
          <p:cNvSpPr>
            <a:spLocks noChangeArrowheads="1"/>
          </p:cNvSpPr>
          <p:nvPr/>
        </p:nvSpPr>
        <p:spPr bwMode="auto">
          <a:xfrm>
            <a:off x="2067687" y="48768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Oval 12"/>
          <p:cNvSpPr>
            <a:spLocks noChangeArrowheads="1"/>
          </p:cNvSpPr>
          <p:nvPr/>
        </p:nvSpPr>
        <p:spPr bwMode="auto">
          <a:xfrm>
            <a:off x="2601087" y="48768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Oval 12"/>
          <p:cNvSpPr>
            <a:spLocks noChangeArrowheads="1"/>
          </p:cNvSpPr>
          <p:nvPr/>
        </p:nvSpPr>
        <p:spPr bwMode="auto">
          <a:xfrm>
            <a:off x="2296287" y="57150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Oval 12"/>
          <p:cNvSpPr>
            <a:spLocks noChangeArrowheads="1"/>
          </p:cNvSpPr>
          <p:nvPr/>
        </p:nvSpPr>
        <p:spPr bwMode="auto">
          <a:xfrm>
            <a:off x="3134487" y="4876800"/>
            <a:ext cx="3048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4" name="Straight Arrow Connector 33"/>
          <p:cNvCxnSpPr>
            <a:stCxn id="29" idx="5"/>
            <a:endCxn id="32" idx="1"/>
          </p:cNvCxnSpPr>
          <p:nvPr/>
        </p:nvCxnSpPr>
        <p:spPr bwMode="auto">
          <a:xfrm rot="16200000" flipH="1">
            <a:off x="1718250" y="5136963"/>
            <a:ext cx="622674" cy="62267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5" name="Straight Arrow Connector 34"/>
          <p:cNvCxnSpPr>
            <a:stCxn id="30" idx="4"/>
            <a:endCxn id="32" idx="0"/>
          </p:cNvCxnSpPr>
          <p:nvPr/>
        </p:nvCxnSpPr>
        <p:spPr bwMode="auto">
          <a:xfrm rot="16200000" flipH="1">
            <a:off x="2067687" y="5334000"/>
            <a:ext cx="533400" cy="228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6" name="Straight Arrow Connector 35"/>
          <p:cNvCxnSpPr>
            <a:stCxn id="31" idx="3"/>
            <a:endCxn id="32" idx="0"/>
          </p:cNvCxnSpPr>
          <p:nvPr/>
        </p:nvCxnSpPr>
        <p:spPr bwMode="auto">
          <a:xfrm rot="5400000">
            <a:off x="2258188" y="5327463"/>
            <a:ext cx="578037" cy="1970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7" name="Straight Arrow Connector 36"/>
          <p:cNvCxnSpPr>
            <a:stCxn id="33" idx="4"/>
            <a:endCxn id="32" idx="7"/>
          </p:cNvCxnSpPr>
          <p:nvPr/>
        </p:nvCxnSpPr>
        <p:spPr bwMode="auto">
          <a:xfrm rot="5400000">
            <a:off x="2632651" y="5105400"/>
            <a:ext cx="578037" cy="7304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8" name="Straight Arrow Connector 37"/>
          <p:cNvCxnSpPr/>
          <p:nvPr/>
        </p:nvCxnSpPr>
        <p:spPr bwMode="auto">
          <a:xfrm rot="5400000">
            <a:off x="2297081" y="6171406"/>
            <a:ext cx="3048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9" name="TextBox 38"/>
          <p:cNvSpPr txBox="1"/>
          <p:nvPr/>
        </p:nvSpPr>
        <p:spPr>
          <a:xfrm>
            <a:off x="2272501" y="434624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0700956"/>
              </p:ext>
            </p:extLst>
          </p:nvPr>
        </p:nvGraphicFramePr>
        <p:xfrm>
          <a:off x="3529736" y="2519692"/>
          <a:ext cx="1905000" cy="311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320800" imgH="215900" progId="Equation.3">
                  <p:embed/>
                </p:oleObj>
              </mc:Choice>
              <mc:Fallback>
                <p:oleObj name="Equation" r:id="rId2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529736" y="2519692"/>
                        <a:ext cx="1905000" cy="3117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" name="Object 4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2685331"/>
              </p:ext>
            </p:extLst>
          </p:nvPr>
        </p:nvGraphicFramePr>
        <p:xfrm>
          <a:off x="3466236" y="2715533"/>
          <a:ext cx="3721100" cy="40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540000" imgH="279400" progId="Equation.3">
                  <p:embed/>
                </p:oleObj>
              </mc:Choice>
              <mc:Fallback>
                <p:oleObj name="Equation" r:id="rId4" imgW="2540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66236" y="2715533"/>
                        <a:ext cx="3721100" cy="40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" name="Object 4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2855673"/>
              </p:ext>
            </p:extLst>
          </p:nvPr>
        </p:nvGraphicFramePr>
        <p:xfrm>
          <a:off x="3492500" y="3276600"/>
          <a:ext cx="1905000" cy="311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320800" imgH="215900" progId="Equation.3">
                  <p:embed/>
                </p:oleObj>
              </mc:Choice>
              <mc:Fallback>
                <p:oleObj name="Equation" r:id="rId6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492500" y="3276600"/>
                        <a:ext cx="1905000" cy="3117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" name="Object 4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4984036"/>
              </p:ext>
            </p:extLst>
          </p:nvPr>
        </p:nvGraphicFramePr>
        <p:xfrm>
          <a:off x="3429000" y="3472441"/>
          <a:ext cx="3721100" cy="40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2540000" imgH="279400" progId="Equation.3">
                  <p:embed/>
                </p:oleObj>
              </mc:Choice>
              <mc:Fallback>
                <p:oleObj name="Equation" r:id="rId7" imgW="2540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29000" y="3472441"/>
                        <a:ext cx="3721100" cy="40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" name="TextBox 45"/>
          <p:cNvSpPr txBox="1"/>
          <p:nvPr/>
        </p:nvSpPr>
        <p:spPr>
          <a:xfrm>
            <a:off x="3962400" y="434624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3988111" y="5436471"/>
            <a:ext cx="3935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What will happened to the modified errors further up?</a:t>
            </a:r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3810000" y="3125333"/>
            <a:ext cx="1371600" cy="263430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36267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Median.thmx</Template>
  <TotalTime>12998</TotalTime>
  <Words>1730</Words>
  <Application>Microsoft Macintosh PowerPoint</Application>
  <PresentationFormat>On-screen Show (4:3)</PresentationFormat>
  <Paragraphs>437</Paragraphs>
  <Slides>61</Slides>
  <Notes>6</Notes>
  <HiddenSlides>1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8" baseType="lpstr">
      <vt:lpstr>Arial</vt:lpstr>
      <vt:lpstr>Calibri</vt:lpstr>
      <vt:lpstr>Tw Cen MT</vt:lpstr>
      <vt:lpstr>Wingdings</vt:lpstr>
      <vt:lpstr>Wingdings 2</vt:lpstr>
      <vt:lpstr>Median</vt:lpstr>
      <vt:lpstr>Equation</vt:lpstr>
      <vt:lpstr>deep learning</vt:lpstr>
      <vt:lpstr>Admin</vt:lpstr>
      <vt:lpstr>Deep learning</vt:lpstr>
      <vt:lpstr>Deep learning</vt:lpstr>
      <vt:lpstr>Deep learning</vt:lpstr>
      <vt:lpstr>Deep learning for neural networks</vt:lpstr>
      <vt:lpstr>Importance of features</vt:lpstr>
      <vt:lpstr>Challenges</vt:lpstr>
      <vt:lpstr>Challenges</vt:lpstr>
      <vt:lpstr>Challenges</vt:lpstr>
      <vt:lpstr>Deep learning</vt:lpstr>
      <vt:lpstr>word2vec</vt:lpstr>
      <vt:lpstr>Word representations</vt:lpstr>
      <vt:lpstr>Word representations</vt:lpstr>
      <vt:lpstr>Word representations</vt:lpstr>
      <vt:lpstr>Word representations</vt:lpstr>
      <vt:lpstr>Word representations</vt:lpstr>
      <vt:lpstr>A prediction problem</vt:lpstr>
      <vt:lpstr>A prediction problem</vt:lpstr>
      <vt:lpstr>A prediction problem</vt:lpstr>
      <vt:lpstr>Train a neural network on this problem</vt:lpstr>
      <vt:lpstr>Encoding words</vt:lpstr>
      <vt:lpstr>“One-hot” encoding</vt:lpstr>
      <vt:lpstr>“One-hot” encoding</vt:lpstr>
      <vt:lpstr>“One-hot” encoding</vt:lpstr>
      <vt:lpstr>PowerPoint Presentation</vt:lpstr>
      <vt:lpstr>Another view</vt:lpstr>
      <vt:lpstr>Training: backpropagation</vt:lpstr>
      <vt:lpstr>Training: backpropagation</vt:lpstr>
      <vt:lpstr>Word representation</vt:lpstr>
      <vt:lpstr>Results</vt:lpstr>
      <vt:lpstr>Results</vt:lpstr>
      <vt:lpstr>Results</vt:lpstr>
      <vt:lpstr>Results</vt:lpstr>
      <vt:lpstr>Visualized</vt:lpstr>
      <vt:lpstr>Continuous Bag Of Words</vt:lpstr>
      <vt:lpstr>Other models: skip-gram</vt:lpstr>
      <vt:lpstr>word2vec</vt:lpstr>
      <vt:lpstr>word2vec resources </vt:lpstr>
      <vt:lpstr>Image classification</vt:lpstr>
      <vt:lpstr>Challenge: many different features</vt:lpstr>
      <vt:lpstr>Challenge: many different features</vt:lpstr>
      <vt:lpstr>Image kernels</vt:lpstr>
      <vt:lpstr>PowerPoint Presentation</vt:lpstr>
      <vt:lpstr>PowerPoint Presentation</vt:lpstr>
      <vt:lpstr>Traditional NN approach doesn’t work</vt:lpstr>
      <vt:lpstr>Traditional NN approach doesn’t work</vt:lpstr>
      <vt:lpstr>Traditional NN approach doesn’t work</vt:lpstr>
      <vt:lpstr>Convolutional Neural Networks (CNNs)</vt:lpstr>
      <vt:lpstr>Locally connected</vt:lpstr>
      <vt:lpstr>fully connected -&gt; locally connected</vt:lpstr>
      <vt:lpstr>hidden nodes</vt:lpstr>
      <vt:lpstr>apply across entire image</vt:lpstr>
      <vt:lpstr>apply across entire image</vt:lpstr>
      <vt:lpstr>Too many weights!</vt:lpstr>
      <vt:lpstr>Share weights:</vt:lpstr>
      <vt:lpstr>Share weights</vt:lpstr>
      <vt:lpstr>Parameter sharing</vt:lpstr>
      <vt:lpstr>Pool layers</vt:lpstr>
      <vt:lpstr>PowerPoint Presentation</vt:lpstr>
      <vt:lpstr>Another example</vt:lpstr>
    </vt:vector>
  </TitlesOfParts>
  <Company>Pomona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CORpus analysis</dc:title>
  <dc:creator>Dave Kauchak</dc:creator>
  <cp:lastModifiedBy>David Kauchak</cp:lastModifiedBy>
  <cp:revision>1002</cp:revision>
  <cp:lastPrinted>2023-10-31T20:12:32Z</cp:lastPrinted>
  <dcterms:created xsi:type="dcterms:W3CDTF">2011-01-25T19:35:23Z</dcterms:created>
  <dcterms:modified xsi:type="dcterms:W3CDTF">2023-10-31T20:12:37Z</dcterms:modified>
</cp:coreProperties>
</file>

<file path=docProps/thumbnail.jpeg>
</file>